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55"/>
  </p:notesMasterIdLst>
  <p:sldIdLst>
    <p:sldId id="256" r:id="rId2"/>
    <p:sldId id="265" r:id="rId3"/>
    <p:sldId id="268" r:id="rId4"/>
    <p:sldId id="333" r:id="rId5"/>
    <p:sldId id="269" r:id="rId6"/>
    <p:sldId id="270" r:id="rId7"/>
    <p:sldId id="264" r:id="rId8"/>
    <p:sldId id="271" r:id="rId9"/>
    <p:sldId id="272" r:id="rId10"/>
    <p:sldId id="273" r:id="rId11"/>
    <p:sldId id="274" r:id="rId12"/>
    <p:sldId id="275" r:id="rId13"/>
    <p:sldId id="283" r:id="rId14"/>
    <p:sldId id="284" r:id="rId15"/>
    <p:sldId id="285" r:id="rId16"/>
    <p:sldId id="286" r:id="rId17"/>
    <p:sldId id="307" r:id="rId18"/>
    <p:sldId id="306" r:id="rId19"/>
    <p:sldId id="321" r:id="rId20"/>
    <p:sldId id="281" r:id="rId21"/>
    <p:sldId id="276" r:id="rId22"/>
    <p:sldId id="278" r:id="rId23"/>
    <p:sldId id="279" r:id="rId24"/>
    <p:sldId id="280" r:id="rId25"/>
    <p:sldId id="282" r:id="rId26"/>
    <p:sldId id="287" r:id="rId27"/>
    <p:sldId id="288" r:id="rId28"/>
    <p:sldId id="289" r:id="rId29"/>
    <p:sldId id="290" r:id="rId30"/>
    <p:sldId id="326" r:id="rId31"/>
    <p:sldId id="291" r:id="rId32"/>
    <p:sldId id="312" r:id="rId33"/>
    <p:sldId id="327" r:id="rId34"/>
    <p:sldId id="328" r:id="rId35"/>
    <p:sldId id="311" r:id="rId36"/>
    <p:sldId id="292" r:id="rId37"/>
    <p:sldId id="293" r:id="rId38"/>
    <p:sldId id="294" r:id="rId39"/>
    <p:sldId id="295" r:id="rId40"/>
    <p:sldId id="297" r:id="rId41"/>
    <p:sldId id="315" r:id="rId42"/>
    <p:sldId id="308" r:id="rId43"/>
    <p:sldId id="298" r:id="rId44"/>
    <p:sldId id="301" r:id="rId45"/>
    <p:sldId id="300" r:id="rId46"/>
    <p:sldId id="302" r:id="rId47"/>
    <p:sldId id="314" r:id="rId48"/>
    <p:sldId id="310" r:id="rId49"/>
    <p:sldId id="334" r:id="rId50"/>
    <p:sldId id="330" r:id="rId51"/>
    <p:sldId id="331" r:id="rId52"/>
    <p:sldId id="332" r:id="rId53"/>
    <p:sldId id="318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87"/>
    <p:restoredTop sz="96327"/>
  </p:normalViewPr>
  <p:slideViewPr>
    <p:cSldViewPr snapToGrid="0" snapToObjects="1">
      <p:cViewPr varScale="1">
        <p:scale>
          <a:sx n="129" d="100"/>
          <a:sy n="129" d="100"/>
        </p:scale>
        <p:origin x="240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r>
              <a:rPr lang="en-US">
                <a:latin typeface="Franklin Gothic Book" panose="020B0503020102020204" pitchFamily="34" charset="0"/>
              </a:rPr>
              <a:t>Sex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1DA-884D-B9BD-8BF29152D87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1DA-884D-B9BD-8BF29152D879}"/>
              </c:ext>
            </c:extLst>
          </c:dPt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E9-884C-89EB-F73B658FB8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r>
              <a:rPr lang="en-US">
                <a:latin typeface="Franklin Gothic Book" panose="020B0503020102020204" pitchFamily="34" charset="0"/>
              </a:rPr>
              <a:t>Fraudulent credit card transactions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2E9-1A43-BD0E-DBA4A676EF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2E9-1A43-BD0E-DBA4A676EF70}"/>
              </c:ext>
            </c:extLst>
          </c:dPt>
          <c:cat>
            <c:strRef>
              <c:f>Sheet1!$A$2:$A$3</c:f>
              <c:strCache>
                <c:ptCount val="2"/>
                <c:pt idx="0">
                  <c:v>Non Fraudolent</c:v>
                </c:pt>
                <c:pt idx="1">
                  <c:v>Fraudolent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2E9-1A43-BD0E-DBA4A676EF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63187-1892-CB41-878A-73D95AC0A154}" type="datetimeFigureOut">
              <a:t>15.08.22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82E68-6974-2040-8C98-C05C0F158AA7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92258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3fa506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3fa506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6359-9BB8-4148-8114-537E698DA205}" type="datetime1">
              <a:rPr lang="en-US" smtClean="0"/>
              <a:t>8/15/22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62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8/15/22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49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8/15/22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2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6191F-481E-48E9-BB9A-369A67A7362D}" type="datetime1">
              <a:rPr lang="en-US" smtClean="0"/>
              <a:t>8/15/22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59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8/15/22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1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8/15/22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2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8/15/22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27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8/15/22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73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8/15/22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14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8/15/22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68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8/15/22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41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8769D389-4C4C-4FD7-9E6B-9F44477F0EB8}" type="datetime1">
              <a:rPr lang="en-US" smtClean="0"/>
              <a:pPr/>
              <a:t>8/15/22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1076ED0-0DB3-4879-AAE5-5C20D22C1D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D27443-1739-3061-75A7-774B54F6BCB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356035" y="169861"/>
            <a:ext cx="26670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0.png"/><Relationship Id="rId10" Type="http://schemas.openxmlformats.org/officeDocument/2006/relationships/image" Target="../media/image14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29.png"/><Relationship Id="rId9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31.png"/><Relationship Id="rId9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33.png"/><Relationship Id="rId9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10" Type="http://schemas.openxmlformats.org/officeDocument/2006/relationships/image" Target="../media/image69.png"/><Relationship Id="rId4" Type="http://schemas.openxmlformats.org/officeDocument/2006/relationships/image" Target="../media/image67.png"/><Relationship Id="rId9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0;p18">
            <a:extLst>
              <a:ext uri="{FF2B5EF4-FFF2-40B4-BE49-F238E27FC236}">
                <a16:creationId xmlns:a16="http://schemas.microsoft.com/office/drawing/2014/main" id="{7F5A3122-3E3A-CD45-6D2C-F293F7210016}"/>
              </a:ext>
            </a:extLst>
          </p:cNvPr>
          <p:cNvSpPr txBox="1">
            <a:spLocks/>
          </p:cNvSpPr>
          <p:nvPr/>
        </p:nvSpPr>
        <p:spPr>
          <a:xfrm>
            <a:off x="970600" y="1404731"/>
            <a:ext cx="10250800" cy="169884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4667">
                <a:latin typeface="Arial" panose="020B0604020202020204" pitchFamily="34" charset="0"/>
              </a:rPr>
              <a:t>Unabalanced Dataset Problem</a:t>
            </a:r>
            <a:br>
              <a:rPr lang="en-GB" sz="4667">
                <a:latin typeface="Arial" panose="020B0604020202020204" pitchFamily="34" charset="0"/>
              </a:rPr>
            </a:br>
            <a:r>
              <a:rPr lang="en-GB" sz="4667">
                <a:latin typeface="Arial" panose="020B0604020202020204" pitchFamily="34" charset="0"/>
              </a:rPr>
              <a:t>@DETERMINED 2022 Workshop</a:t>
            </a:r>
          </a:p>
        </p:txBody>
      </p:sp>
      <p:sp>
        <p:nvSpPr>
          <p:cNvPr id="5" name="Google Shape;141;p18">
            <a:extLst>
              <a:ext uri="{FF2B5EF4-FFF2-40B4-BE49-F238E27FC236}">
                <a16:creationId xmlns:a16="http://schemas.microsoft.com/office/drawing/2014/main" id="{483CA9A4-68E8-EA01-231B-927598F3571C}"/>
              </a:ext>
            </a:extLst>
          </p:cNvPr>
          <p:cNvSpPr txBox="1">
            <a:spLocks/>
          </p:cNvSpPr>
          <p:nvPr/>
        </p:nvSpPr>
        <p:spPr>
          <a:xfrm>
            <a:off x="970600" y="5267839"/>
            <a:ext cx="10250800" cy="130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2933">
                <a:latin typeface="Arial" panose="020B0604020202020204" pitchFamily="34" charset="0"/>
              </a:rPr>
              <a:t>Dr. U. Michelucci (TOELT)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C9C9FA5F-9009-AE74-7789-7AE4C150D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051"/>
            <a:ext cx="1033669" cy="1033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2B4615-E73C-8913-87E1-98ED1A56A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035" y="169861"/>
            <a:ext cx="2667000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92EF0-EAD6-6F4A-9655-CF558B20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437" y="1060450"/>
            <a:ext cx="4445000" cy="4737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484"/>
            <a:ext cx="10515600" cy="787992"/>
          </a:xfrm>
        </p:spPr>
        <p:txBody>
          <a:bodyPr>
            <a:normAutofit/>
          </a:bodyPr>
          <a:lstStyle/>
          <a:p>
            <a:r>
              <a:rPr lang="en-GB"/>
              <a:t>Unbalanced Dataset - Consequences</a:t>
            </a:r>
            <a:endParaRPr lang="en-C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463F1F-DEBF-0E4A-968A-16A7B8FDD72D}"/>
              </a:ext>
            </a:extLst>
          </p:cNvPr>
          <p:cNvSpPr/>
          <p:nvPr/>
        </p:nvSpPr>
        <p:spPr>
          <a:xfrm>
            <a:off x="9094456" y="92044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0B231-0CAB-DA44-8440-165E6A191BE9}"/>
              </a:ext>
            </a:extLst>
          </p:cNvPr>
          <p:cNvSpPr txBox="1"/>
          <p:nvPr/>
        </p:nvSpPr>
        <p:spPr>
          <a:xfrm>
            <a:off x="9458523" y="850083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1 (10 points)
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C55263-8331-2C4C-BF84-4A52A23D7A92}"/>
              </a:ext>
            </a:extLst>
          </p:cNvPr>
          <p:cNvSpPr/>
          <p:nvPr/>
        </p:nvSpPr>
        <p:spPr>
          <a:xfrm>
            <a:off x="9094456" y="1301462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1649F-27C3-B145-A4A8-2CA2D94DFD1D}"/>
              </a:ext>
            </a:extLst>
          </p:cNvPr>
          <p:cNvSpPr txBox="1"/>
          <p:nvPr/>
        </p:nvSpPr>
        <p:spPr>
          <a:xfrm>
            <a:off x="9458523" y="1231096"/>
            <a:ext cx="254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0 (1000 points)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B9D1B2-4662-414C-848C-B913D04976D0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A953D6-CB9D-2342-B0DE-38BFDC81C607}"/>
              </a:ext>
            </a:extLst>
          </p:cNvPr>
          <p:cNvSpPr txBox="1"/>
          <p:nvPr/>
        </p:nvSpPr>
        <p:spPr>
          <a:xfrm>
            <a:off x="8619068" y="2263247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FFC332-E1F9-2B44-BB15-3B86EAD867AA}"/>
              </a:ext>
            </a:extLst>
          </p:cNvPr>
          <p:cNvCxnSpPr/>
          <p:nvPr/>
        </p:nvCxnSpPr>
        <p:spPr>
          <a:xfrm flipH="1">
            <a:off x="4318000" y="5015907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AC8627-4EFD-9F45-8C58-AF84C1918BD6}"/>
              </a:ext>
            </a:extLst>
          </p:cNvPr>
          <p:cNvSpPr txBox="1"/>
          <p:nvPr/>
        </p:nvSpPr>
        <p:spPr>
          <a:xfrm>
            <a:off x="7274507" y="4632633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E83373-CEB9-D946-A63F-62AD576F0510}"/>
              </a:ext>
            </a:extLst>
          </p:cNvPr>
          <p:cNvCxnSpPr>
            <a:cxnSpLocks/>
          </p:cNvCxnSpPr>
          <p:nvPr/>
        </p:nvCxnSpPr>
        <p:spPr>
          <a:xfrm flipH="1" flipV="1">
            <a:off x="5561138" y="3172356"/>
            <a:ext cx="2177395" cy="6122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51F37E-0521-3D4C-81D8-96074A94E32C}"/>
              </a:ext>
            </a:extLst>
          </p:cNvPr>
          <p:cNvSpPr txBox="1"/>
          <p:nvPr/>
        </p:nvSpPr>
        <p:spPr>
          <a:xfrm>
            <a:off x="7782070" y="3579091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DAD816-B87F-CD47-AB26-C27B8AA274B5}"/>
              </a:ext>
            </a:extLst>
          </p:cNvPr>
          <p:cNvSpPr txBox="1"/>
          <p:nvPr/>
        </p:nvSpPr>
        <p:spPr>
          <a:xfrm>
            <a:off x="389467" y="5960533"/>
            <a:ext cx="1133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latin typeface="Franklin Gothic Book" panose="020B0503020102020204" pitchFamily="34" charset="0"/>
              </a:rPr>
              <a:t>Approx. 99% accuracy is achieved (with linear support vector classifier)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41EE9B-36A3-7D42-9540-6AD050F58FFA}"/>
              </a:ext>
            </a:extLst>
          </p:cNvPr>
          <p:cNvSpPr txBox="1"/>
          <p:nvPr/>
        </p:nvSpPr>
        <p:spPr>
          <a:xfrm>
            <a:off x="5962844" y="1359682"/>
            <a:ext cx="322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  <a:latin typeface="Franklin Gothic Book" panose="020B0503020102020204" pitchFamily="34" charset="0"/>
              </a:rPr>
              <a:t>Number of points in Class 1 is 1% Number of points in Class 0</a:t>
            </a:r>
            <a:endParaRPr lang="en-CH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F2E004-5745-6743-AC7B-69ED6D34F3E6}"/>
              </a:ext>
            </a:extLst>
          </p:cNvPr>
          <p:cNvCxnSpPr>
            <a:cxnSpLocks/>
          </p:cNvCxnSpPr>
          <p:nvPr/>
        </p:nvCxnSpPr>
        <p:spPr>
          <a:xfrm flipV="1">
            <a:off x="1425220" y="1945178"/>
            <a:ext cx="1509173" cy="665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69A3448-0F38-9641-BE50-B6ADF5E05AA0}"/>
              </a:ext>
            </a:extLst>
          </p:cNvPr>
          <p:cNvSpPr txBox="1"/>
          <p:nvPr/>
        </p:nvSpPr>
        <p:spPr>
          <a:xfrm>
            <a:off x="229804" y="2441834"/>
            <a:ext cx="1553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FF0000"/>
                </a:solidFill>
                <a:latin typeface="Franklin Gothic Book" panose="020B0503020102020204" pitchFamily="34" charset="0"/>
              </a:rPr>
              <a:t>Decision boundary with balanced dataset</a:t>
            </a:r>
            <a:endParaRPr lang="en-CH" b="1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9AA885-6C87-F140-BDE1-D1130538F6F3}"/>
              </a:ext>
            </a:extLst>
          </p:cNvPr>
          <p:cNvCxnSpPr/>
          <p:nvPr/>
        </p:nvCxnSpPr>
        <p:spPr>
          <a:xfrm>
            <a:off x="2427316" y="1359682"/>
            <a:ext cx="2443942" cy="29712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306112-FC0D-264B-968E-AD94258660B1}"/>
              </a:ext>
            </a:extLst>
          </p:cNvPr>
          <p:cNvCxnSpPr>
            <a:cxnSpLocks/>
          </p:cNvCxnSpPr>
          <p:nvPr/>
        </p:nvCxnSpPr>
        <p:spPr>
          <a:xfrm>
            <a:off x="5527887" y="5108150"/>
            <a:ext cx="246379" cy="2868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03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92EF0-EAD6-6F4A-9655-CF558B20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060450"/>
            <a:ext cx="4445000" cy="4737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7" y="251963"/>
            <a:ext cx="10515600" cy="787992"/>
          </a:xfrm>
        </p:spPr>
        <p:txBody>
          <a:bodyPr>
            <a:normAutofit/>
          </a:bodyPr>
          <a:lstStyle/>
          <a:p>
            <a:r>
              <a:rPr lang="en-GB"/>
              <a:t>Unbalanced Dataset - Consequences</a:t>
            </a:r>
            <a:endParaRPr lang="en-C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463F1F-DEBF-0E4A-968A-16A7B8FDD72D}"/>
              </a:ext>
            </a:extLst>
          </p:cNvPr>
          <p:cNvSpPr/>
          <p:nvPr/>
        </p:nvSpPr>
        <p:spPr>
          <a:xfrm>
            <a:off x="9153624" y="122332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0B231-0CAB-DA44-8440-165E6A191BE9}"/>
              </a:ext>
            </a:extLst>
          </p:cNvPr>
          <p:cNvSpPr txBox="1"/>
          <p:nvPr/>
        </p:nvSpPr>
        <p:spPr>
          <a:xfrm>
            <a:off x="9517691" y="1152963"/>
            <a:ext cx="2418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1 (10 points)
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C55263-8331-2C4C-BF84-4A52A23D7A92}"/>
              </a:ext>
            </a:extLst>
          </p:cNvPr>
          <p:cNvSpPr/>
          <p:nvPr/>
        </p:nvSpPr>
        <p:spPr>
          <a:xfrm>
            <a:off x="9153624" y="1604342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1649F-27C3-B145-A4A8-2CA2D94DFD1D}"/>
              </a:ext>
            </a:extLst>
          </p:cNvPr>
          <p:cNvSpPr txBox="1"/>
          <p:nvPr/>
        </p:nvSpPr>
        <p:spPr>
          <a:xfrm>
            <a:off x="9517691" y="1533976"/>
            <a:ext cx="254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0 (1000 points)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DAD816-B87F-CD47-AB26-C27B8AA274B5}"/>
              </a:ext>
            </a:extLst>
          </p:cNvPr>
          <p:cNvSpPr txBox="1"/>
          <p:nvPr/>
        </p:nvSpPr>
        <p:spPr>
          <a:xfrm>
            <a:off x="256463" y="6294134"/>
            <a:ext cx="1133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latin typeface="Franklin Gothic Book" panose="020B0503020102020204" pitchFamily="34" charset="0"/>
              </a:rPr>
              <a:t>Approx. 99% accuracy is achieved (with linear support vector classifier)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41EE9B-36A3-7D42-9540-6AD050F58FFA}"/>
              </a:ext>
            </a:extLst>
          </p:cNvPr>
          <p:cNvSpPr txBox="1"/>
          <p:nvPr/>
        </p:nvSpPr>
        <p:spPr>
          <a:xfrm>
            <a:off x="5826508" y="1002608"/>
            <a:ext cx="3327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  <a:latin typeface="Franklin Gothic Book" panose="020B0503020102020204" pitchFamily="34" charset="0"/>
              </a:rPr>
              <a:t>Number of points in Class 1 is 1% Number of points in Class 0
</a:t>
            </a:r>
            <a:endParaRPr lang="en-CH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70D5CF-E2EB-9E4D-B255-A053A51E13E3}"/>
                  </a:ext>
                </a:extLst>
              </p:cNvPr>
              <p:cNvSpPr txBox="1"/>
              <p:nvPr/>
            </p:nvSpPr>
            <p:spPr>
              <a:xfrm>
                <a:off x="5826510" y="2426457"/>
                <a:ext cx="4605964" cy="852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𝑐𝑜𝑟𝑟𝑒𝑐𝑡𝑙𝑦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𝑐𝑙𝑎𝑠𝑠𝑖𝑓𝑖𝑒𝑑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70D5CF-E2EB-9E4D-B255-A053A51E1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510" y="2426457"/>
                <a:ext cx="4605964" cy="852156"/>
              </a:xfrm>
              <a:prstGeom prst="rect">
                <a:avLst/>
              </a:prstGeom>
              <a:blipFill>
                <a:blip r:embed="rId3"/>
                <a:stretch>
                  <a:fillRect t="-5882" r="-137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A8E74F-3562-8247-A707-D275050AB1EB}"/>
                  </a:ext>
                </a:extLst>
              </p:cNvPr>
              <p:cNvSpPr txBox="1"/>
              <p:nvPr/>
            </p:nvSpPr>
            <p:spPr>
              <a:xfrm>
                <a:off x="5826509" y="3221554"/>
                <a:ext cx="1584600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1000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1000+10</m:t>
                          </m:r>
                        </m:den>
                      </m:f>
                    </m:oMath>
                  </m:oMathPara>
                </a14:m>
                <a:endParaRPr lang="de-DE" b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A8E74F-3562-8247-A707-D275050AB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509" y="3221554"/>
                <a:ext cx="1584600" cy="525016"/>
              </a:xfrm>
              <a:prstGeom prst="rect">
                <a:avLst/>
              </a:prstGeom>
              <a:blipFill>
                <a:blip r:embed="rId4"/>
                <a:stretch>
                  <a:fillRect l="-1587" t="-4651" r="-3175" b="-930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FA7116-9E22-DD4C-B915-5F21916930CD}"/>
              </a:ext>
            </a:extLst>
          </p:cNvPr>
          <p:cNvCxnSpPr>
            <a:cxnSpLocks/>
          </p:cNvCxnSpPr>
          <p:nvPr/>
        </p:nvCxnSpPr>
        <p:spPr>
          <a:xfrm flipV="1">
            <a:off x="1425507" y="2443942"/>
            <a:ext cx="1138843" cy="1194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A2255FE-BFE6-9740-A0DD-22C56BA6A505}"/>
              </a:ext>
            </a:extLst>
          </p:cNvPr>
          <p:cNvSpPr txBox="1"/>
          <p:nvPr/>
        </p:nvSpPr>
        <p:spPr>
          <a:xfrm>
            <a:off x="132852" y="2766419"/>
            <a:ext cx="1480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alle Punkte in dieser Region werden als </a:t>
            </a:r>
            <a:r>
              <a:rPr lang="en-GB" i="1">
                <a:latin typeface="Franklin Gothic Book" panose="020B0503020102020204" pitchFamily="34" charset="0"/>
              </a:rPr>
              <a:t>Class 0</a:t>
            </a:r>
            <a:r>
              <a:rPr lang="en-GB">
                <a:latin typeface="Franklin Gothic Book" panose="020B0503020102020204" pitchFamily="34" charset="0"/>
              </a:rPr>
              <a:t> klassifiziert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37192-0AD2-814A-86A3-893D3C6CC643}"/>
                  </a:ext>
                </a:extLst>
              </p:cNvPr>
              <p:cNvSpPr txBox="1"/>
              <p:nvPr/>
            </p:nvSpPr>
            <p:spPr>
              <a:xfrm>
                <a:off x="7494310" y="3361429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37192-0AD2-814A-86A3-893D3C6CC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310" y="3361429"/>
                <a:ext cx="246862" cy="276999"/>
              </a:xfrm>
              <a:prstGeom prst="rect">
                <a:avLst/>
              </a:prstGeom>
              <a:blipFill>
                <a:blip r:embed="rId5"/>
                <a:stretch>
                  <a:fillRect l="-9524" r="-952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6A4AF9-F67E-CA4E-90EC-9A92323C56F5}"/>
                  </a:ext>
                </a:extLst>
              </p:cNvPr>
              <p:cNvSpPr txBox="1"/>
              <p:nvPr/>
            </p:nvSpPr>
            <p:spPr>
              <a:xfrm>
                <a:off x="7741172" y="3158894"/>
                <a:ext cx="2932096" cy="76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1000/1000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1000/1000+</m:t>
                          </m:r>
                          <m:f>
                            <m:fPr>
                              <m:type m:val="skw"/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6A4AF9-F67E-CA4E-90EC-9A92323C5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172" y="3158894"/>
                <a:ext cx="2932096" cy="762966"/>
              </a:xfrm>
              <a:prstGeom prst="rect">
                <a:avLst/>
              </a:prstGeom>
              <a:blipFill>
                <a:blip r:embed="rId6"/>
                <a:stretch>
                  <a:fillRect t="-27869" b="-10491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6AE5C5-0BFB-6948-B87C-2F9CC8C0BDD6}"/>
                  </a:ext>
                </a:extLst>
              </p:cNvPr>
              <p:cNvSpPr txBox="1"/>
              <p:nvPr/>
            </p:nvSpPr>
            <p:spPr>
              <a:xfrm>
                <a:off x="7962499" y="4003625"/>
                <a:ext cx="1942551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1+0.01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6AE5C5-0BFB-6948-B87C-2F9CC8C0B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499" y="4003625"/>
                <a:ext cx="1942551" cy="617348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64184C-A31E-2C41-9E4D-ADC843EF2DDF}"/>
                  </a:ext>
                </a:extLst>
              </p:cNvPr>
              <p:cNvSpPr txBox="1"/>
              <p:nvPr/>
            </p:nvSpPr>
            <p:spPr>
              <a:xfrm>
                <a:off x="5730688" y="4700674"/>
                <a:ext cx="3881150" cy="894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1+0.01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≈1−0.01=0.99</m:t>
                      </m:r>
                    </m:oMath>
                  </m:oMathPara>
                </a14:m>
                <a:endParaRPr lang="en-CH"/>
              </a:p>
              <a:p>
                <a:endParaRPr lang="en-CH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64184C-A31E-2C41-9E4D-ADC843EF2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688" y="4700674"/>
                <a:ext cx="3881150" cy="8943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B42AB9E-358C-B645-BA39-933C3794A0FC}"/>
              </a:ext>
            </a:extLst>
          </p:cNvPr>
          <p:cNvGrpSpPr/>
          <p:nvPr/>
        </p:nvGrpSpPr>
        <p:grpSpPr>
          <a:xfrm>
            <a:off x="9262407" y="5284367"/>
            <a:ext cx="4034214" cy="998901"/>
            <a:chOff x="6618809" y="4798598"/>
            <a:chExt cx="4034214" cy="9989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8AD3C4-4FA3-A940-B126-6A361B5D671F}"/>
                </a:ext>
              </a:extLst>
            </p:cNvPr>
            <p:cNvSpPr/>
            <p:nvPr/>
          </p:nvSpPr>
          <p:spPr>
            <a:xfrm>
              <a:off x="6618809" y="4798598"/>
              <a:ext cx="2674282" cy="99890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7EF846B-9CD1-9F47-B922-651D81792DB9}"/>
                    </a:ext>
                  </a:extLst>
                </p:cNvPr>
                <p:cNvSpPr txBox="1"/>
                <p:nvPr/>
              </p:nvSpPr>
              <p:spPr>
                <a:xfrm>
                  <a:off x="6771873" y="5151630"/>
                  <a:ext cx="3881150" cy="4849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≈1−</m:t>
                      </m:r>
                      <m:r>
                        <a:rPr lang="de-D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CH"/>
                    <a:t>     for </a:t>
                  </a:r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≪1</m:t>
                      </m:r>
                    </m:oMath>
                  </a14:m>
                  <a:r>
                    <a:rPr lang="en-CH"/>
                    <a:t> 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7EF846B-9CD1-9F47-B922-651D81792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1873" y="5151630"/>
                  <a:ext cx="3881150" cy="484941"/>
                </a:xfrm>
                <a:prstGeom prst="rect">
                  <a:avLst/>
                </a:prstGeom>
                <a:blipFill>
                  <a:blip r:embed="rId9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13E3E7-B18D-464D-B3DD-DB3E8A86A855}"/>
                </a:ext>
              </a:extLst>
            </p:cNvPr>
            <p:cNvSpPr txBox="1"/>
            <p:nvPr/>
          </p:nvSpPr>
          <p:spPr>
            <a:xfrm>
              <a:off x="6771873" y="4825030"/>
              <a:ext cx="3107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latin typeface="Franklin Gothic Book" panose="020B0503020102020204" pitchFamily="34" charset="0"/>
                </a:rPr>
                <a:t>Don't forget:</a:t>
              </a:r>
              <a:endParaRPr lang="en-CH">
                <a:latin typeface="Franklin Gothic Book" panose="020B05030201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DA484F-4FF3-684D-BFF8-CAB0C1298FE0}"/>
                  </a:ext>
                </a:extLst>
              </p:cNvPr>
              <p:cNvSpPr txBox="1"/>
              <p:nvPr/>
            </p:nvSpPr>
            <p:spPr>
              <a:xfrm>
                <a:off x="5771603" y="1878961"/>
                <a:ext cx="3107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 b="1">
                    <a:latin typeface="Franklin Gothic Book" panose="020B0503020102020204" pitchFamily="34" charset="0"/>
                  </a:rPr>
                  <a:t>Accuracy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CH" b="1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DA484F-4FF3-684D-BFF8-CAB0C1298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603" y="1878961"/>
                <a:ext cx="3107266" cy="369332"/>
              </a:xfrm>
              <a:prstGeom prst="rect">
                <a:avLst/>
              </a:prstGeom>
              <a:blipFill>
                <a:blip r:embed="rId10"/>
                <a:stretch>
                  <a:fillRect l="-1626" t="-6452" b="-1935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8F19458-BC05-294E-A188-E405AEBE6CA8}"/>
                  </a:ext>
                </a:extLst>
              </p:cNvPr>
              <p:cNvSpPr txBox="1"/>
              <p:nvPr/>
            </p:nvSpPr>
            <p:spPr>
              <a:xfrm>
                <a:off x="5838105" y="3994103"/>
                <a:ext cx="2275117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1+10/1000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8F19458-BC05-294E-A188-E405AEBE6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105" y="3994103"/>
                <a:ext cx="2275117" cy="659411"/>
              </a:xfrm>
              <a:prstGeom prst="rect">
                <a:avLst/>
              </a:prstGeom>
              <a:blipFill>
                <a:blip r:embed="rId11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941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  <p:bldP spid="28" grpId="0"/>
      <p:bldP spid="30" grpId="0"/>
      <p:bldP spid="2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44794EC-EBF4-C446-9C48-73E9396D5041}"/>
              </a:ext>
            </a:extLst>
          </p:cNvPr>
          <p:cNvSpPr/>
          <p:nvPr/>
        </p:nvSpPr>
        <p:spPr>
          <a:xfrm>
            <a:off x="6285951" y="1832985"/>
            <a:ext cx="4541376" cy="5505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92EF0-EAD6-6F4A-9655-CF558B20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060450"/>
            <a:ext cx="4445000" cy="4737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15" y="282813"/>
            <a:ext cx="10515600" cy="787992"/>
          </a:xfrm>
        </p:spPr>
        <p:txBody>
          <a:bodyPr>
            <a:normAutofit/>
          </a:bodyPr>
          <a:lstStyle/>
          <a:p>
            <a:r>
              <a:rPr lang="en-GB"/>
              <a:t>Unbalanced Dataset - Consequences</a:t>
            </a:r>
            <a:endParaRPr lang="en-C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463F1F-DEBF-0E4A-968A-16A7B8FDD72D}"/>
              </a:ext>
            </a:extLst>
          </p:cNvPr>
          <p:cNvSpPr/>
          <p:nvPr/>
        </p:nvSpPr>
        <p:spPr>
          <a:xfrm>
            <a:off x="6871228" y="1084021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0B231-0CAB-DA44-8440-165E6A191BE9}"/>
                  </a:ext>
                </a:extLst>
              </p:cNvPr>
              <p:cNvSpPr txBox="1"/>
              <p:nvPr/>
            </p:nvSpPr>
            <p:spPr>
              <a:xfrm>
                <a:off x="7235295" y="1013655"/>
                <a:ext cx="35920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>
                    <a:latin typeface="Franklin Gothic Book" panose="020B0503020102020204" pitchFamily="34" charset="0"/>
                  </a:rPr>
                  <a:t>Number of points Class 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>
                    <a:latin typeface="Franklin Gothic Book" panose="020B0503020102020204" pitchFamily="34" charset="0"/>
                  </a:rPr>
                  <a:t>
</a:t>
                </a:r>
                <a:endParaRPr lang="en-CH">
                  <a:latin typeface="Franklin Gothic Book" panose="020B050302010202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0B231-0CAB-DA44-8440-165E6A19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295" y="1013655"/>
                <a:ext cx="3592032" cy="646331"/>
              </a:xfrm>
              <a:prstGeom prst="rect">
                <a:avLst/>
              </a:prstGeom>
              <a:blipFill>
                <a:blip r:embed="rId3"/>
                <a:stretch>
                  <a:fillRect l="-1408" t="-384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76C55263-8331-2C4C-BF84-4A52A23D7A92}"/>
              </a:ext>
            </a:extLst>
          </p:cNvPr>
          <p:cNvSpPr/>
          <p:nvPr/>
        </p:nvSpPr>
        <p:spPr>
          <a:xfrm>
            <a:off x="6871228" y="1465034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21649F-27C3-B145-A4A8-2CA2D94DFD1D}"/>
                  </a:ext>
                </a:extLst>
              </p:cNvPr>
              <p:cNvSpPr txBox="1"/>
              <p:nvPr/>
            </p:nvSpPr>
            <p:spPr>
              <a:xfrm>
                <a:off x="7235294" y="1394668"/>
                <a:ext cx="34166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>
                    <a:latin typeface="Franklin Gothic Book" panose="020B0503020102020204" pitchFamily="34" charset="0"/>
                  </a:rPr>
                  <a:t>Number of points Class </a:t>
                </a:r>
                <a:r>
                  <a:rPr lang="en-CH">
                    <a:latin typeface="Franklin Gothic Book" panose="020B0503020102020204" pitchFamily="34" charset="0"/>
                  </a:rPr>
                  <a:t>0 -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CH">
                  <a:latin typeface="Franklin Gothic Book" panose="020B050302010202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21649F-27C3-B145-A4A8-2CA2D94DF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294" y="1394668"/>
                <a:ext cx="3416647" cy="369332"/>
              </a:xfrm>
              <a:prstGeom prst="rect">
                <a:avLst/>
              </a:prstGeom>
              <a:blipFill>
                <a:blip r:embed="rId4"/>
                <a:stretch>
                  <a:fillRect l="-1481" t="-6667" b="-2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70D5CF-E2EB-9E4D-B255-A053A51E13E3}"/>
                  </a:ext>
                </a:extLst>
              </p:cNvPr>
              <p:cNvSpPr txBox="1"/>
              <p:nvPr/>
            </p:nvSpPr>
            <p:spPr>
              <a:xfrm>
                <a:off x="5776634" y="2719722"/>
                <a:ext cx="4541376" cy="852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𝑐𝑜𝑟𝑟𝑒𝑐𝑡𝑙𝑦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𝑐𝑙𝑎𝑠𝑠𝑖𝑓𝑖𝑒𝑑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70D5CF-E2EB-9E4D-B255-A053A51E1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634" y="2719722"/>
                <a:ext cx="4541376" cy="852156"/>
              </a:xfrm>
              <a:prstGeom prst="rect">
                <a:avLst/>
              </a:prstGeom>
              <a:blipFill>
                <a:blip r:embed="rId5"/>
                <a:stretch>
                  <a:fillRect t="-5882" r="-195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A8E74F-3562-8247-A707-D275050AB1EB}"/>
                  </a:ext>
                </a:extLst>
              </p:cNvPr>
              <p:cNvSpPr txBox="1"/>
              <p:nvPr/>
            </p:nvSpPr>
            <p:spPr>
              <a:xfrm>
                <a:off x="5776633" y="3389980"/>
                <a:ext cx="1322798" cy="565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b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A8E74F-3562-8247-A707-D275050AB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633" y="3389980"/>
                <a:ext cx="1322798" cy="565604"/>
              </a:xfrm>
              <a:prstGeom prst="rect">
                <a:avLst/>
              </a:prstGeom>
              <a:blipFill>
                <a:blip r:embed="rId6"/>
                <a:stretch>
                  <a:fillRect l="-2857" t="-2174" r="-952" b="-652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FA7116-9E22-DD4C-B915-5F21916930CD}"/>
              </a:ext>
            </a:extLst>
          </p:cNvPr>
          <p:cNvCxnSpPr>
            <a:cxnSpLocks/>
          </p:cNvCxnSpPr>
          <p:nvPr/>
        </p:nvCxnSpPr>
        <p:spPr>
          <a:xfrm flipV="1">
            <a:off x="1425507" y="2443942"/>
            <a:ext cx="1138843" cy="1194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A2255FE-BFE6-9740-A0DD-22C56BA6A505}"/>
              </a:ext>
            </a:extLst>
          </p:cNvPr>
          <p:cNvSpPr txBox="1"/>
          <p:nvPr/>
        </p:nvSpPr>
        <p:spPr>
          <a:xfrm>
            <a:off x="132852" y="3132057"/>
            <a:ext cx="1480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37192-0AD2-814A-86A3-893D3C6CC643}"/>
                  </a:ext>
                </a:extLst>
              </p:cNvPr>
              <p:cNvSpPr txBox="1"/>
              <p:nvPr/>
            </p:nvSpPr>
            <p:spPr>
              <a:xfrm>
                <a:off x="7444434" y="3529855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37192-0AD2-814A-86A3-893D3C6CC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434" y="3529855"/>
                <a:ext cx="246862" cy="276999"/>
              </a:xfrm>
              <a:prstGeom prst="rect">
                <a:avLst/>
              </a:prstGeom>
              <a:blipFill>
                <a:blip r:embed="rId7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6A4AF9-F67E-CA4E-90EC-9A92323C56F5}"/>
                  </a:ext>
                </a:extLst>
              </p:cNvPr>
              <p:cNvSpPr txBox="1"/>
              <p:nvPr/>
            </p:nvSpPr>
            <p:spPr>
              <a:xfrm>
                <a:off x="7691296" y="3327320"/>
                <a:ext cx="1942552" cy="846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6A4AF9-F67E-CA4E-90EC-9A92323C5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296" y="3327320"/>
                <a:ext cx="1942552" cy="846065"/>
              </a:xfrm>
              <a:prstGeom prst="rect">
                <a:avLst/>
              </a:prstGeom>
              <a:blipFill>
                <a:blip r:embed="rId8"/>
                <a:stretch>
                  <a:fillRect t="-22388" b="-8806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64184C-A31E-2C41-9E4D-ADC843EF2DDF}"/>
                  </a:ext>
                </a:extLst>
              </p:cNvPr>
              <p:cNvSpPr txBox="1"/>
              <p:nvPr/>
            </p:nvSpPr>
            <p:spPr>
              <a:xfrm>
                <a:off x="5444410" y="4226766"/>
                <a:ext cx="3881150" cy="1123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≈1−</m:t>
                      </m:r>
                      <m:f>
                        <m:fPr>
                          <m:type m:val="skw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H"/>
              </a:p>
              <a:p>
                <a:endParaRPr lang="en-CH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64184C-A31E-2C41-9E4D-ADC843EF2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410" y="4226766"/>
                <a:ext cx="3881150" cy="1123064"/>
              </a:xfrm>
              <a:prstGeom prst="rect">
                <a:avLst/>
              </a:prstGeom>
              <a:blipFill>
                <a:blip r:embed="rId9"/>
                <a:stretch>
                  <a:fillRect t="-36667" b="-4111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B42AB9E-358C-B645-BA39-933C3794A0FC}"/>
              </a:ext>
            </a:extLst>
          </p:cNvPr>
          <p:cNvGrpSpPr/>
          <p:nvPr/>
        </p:nvGrpSpPr>
        <p:grpSpPr>
          <a:xfrm>
            <a:off x="6046124" y="5349830"/>
            <a:ext cx="4034214" cy="998901"/>
            <a:chOff x="6618809" y="4798598"/>
            <a:chExt cx="4034214" cy="9989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8AD3C4-4FA3-A940-B126-6A361B5D671F}"/>
                </a:ext>
              </a:extLst>
            </p:cNvPr>
            <p:cNvSpPr/>
            <p:nvPr/>
          </p:nvSpPr>
          <p:spPr>
            <a:xfrm>
              <a:off x="6618809" y="4798598"/>
              <a:ext cx="2674282" cy="99890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7EF846B-9CD1-9F47-B922-651D81792DB9}"/>
                    </a:ext>
                  </a:extLst>
                </p:cNvPr>
                <p:cNvSpPr txBox="1"/>
                <p:nvPr/>
              </p:nvSpPr>
              <p:spPr>
                <a:xfrm>
                  <a:off x="6771873" y="5151630"/>
                  <a:ext cx="3881150" cy="4849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≈1−</m:t>
                      </m:r>
                      <m:r>
                        <a:rPr lang="de-D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CH"/>
                    <a:t>     for </a:t>
                  </a:r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≪1</m:t>
                      </m:r>
                    </m:oMath>
                  </a14:m>
                  <a:r>
                    <a:rPr lang="en-CH"/>
                    <a:t> 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7EF846B-9CD1-9F47-B922-651D81792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1873" y="5151630"/>
                  <a:ext cx="3881150" cy="484941"/>
                </a:xfrm>
                <a:prstGeom prst="rect">
                  <a:avLst/>
                </a:prstGeom>
                <a:blipFill>
                  <a:blip r:embed="rId10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13E3E7-B18D-464D-B3DD-DB3E8A86A855}"/>
                </a:ext>
              </a:extLst>
            </p:cNvPr>
            <p:cNvSpPr txBox="1"/>
            <p:nvPr/>
          </p:nvSpPr>
          <p:spPr>
            <a:xfrm>
              <a:off x="6771873" y="4825030"/>
              <a:ext cx="3107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>
                  <a:latin typeface="Franklin Gothic Book" panose="020B0503020102020204" pitchFamily="34" charset="0"/>
                </a:rPr>
                <a:t>Don’t forget: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D3C249-2DF0-A741-827C-33D4D8492BE4}"/>
                  </a:ext>
                </a:extLst>
              </p:cNvPr>
              <p:cNvSpPr txBox="1"/>
              <p:nvPr/>
            </p:nvSpPr>
            <p:spPr>
              <a:xfrm>
                <a:off x="6331671" y="1916413"/>
                <a:ext cx="45733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Franklin Gothic Book" panose="020B0503020102020204" pitchFamily="34" charset="0"/>
                  </a:rPr>
                  <a:t>In case of</a:t>
                </a:r>
                <a14:m>
                  <m:oMath xmlns:m="http://schemas.openxmlformats.org/officeDocument/2006/math">
                    <m:r>
                      <a:rPr lang="de-DE" b="0" i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H">
                    <a:latin typeface="Franklin Gothic Book" panose="020B0503020102020204" pitchFamily="34" charset="0"/>
                  </a:rPr>
                  <a:t> (UNBALANCED DATASET)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D3C249-2DF0-A741-827C-33D4D8492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671" y="1916413"/>
                <a:ext cx="4573395" cy="369332"/>
              </a:xfrm>
              <a:prstGeom prst="rect">
                <a:avLst/>
              </a:prstGeom>
              <a:blipFill>
                <a:blip r:embed="rId11"/>
                <a:stretch>
                  <a:fillRect l="-1108" t="-6667" b="-2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29A34D7C-47C0-1647-918C-2117A230DD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3791897"/>
                  </p:ext>
                </p:extLst>
              </p:nvPr>
            </p:nvGraphicFramePr>
            <p:xfrm>
              <a:off x="8960368" y="5127395"/>
              <a:ext cx="301382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4608">
                      <a:extLst>
                        <a:ext uri="{9D8B030D-6E8A-4147-A177-3AD203B41FA5}">
                          <a16:colId xmlns:a16="http://schemas.microsoft.com/office/drawing/2014/main" val="1733649381"/>
                        </a:ext>
                      </a:extLst>
                    </a:gridCol>
                    <a:gridCol w="1004608">
                      <a:extLst>
                        <a:ext uri="{9D8B030D-6E8A-4147-A177-3AD203B41FA5}">
                          <a16:colId xmlns:a16="http://schemas.microsoft.com/office/drawing/2014/main" val="455634756"/>
                        </a:ext>
                      </a:extLst>
                    </a:gridCol>
                    <a:gridCol w="1004608">
                      <a:extLst>
                        <a:ext uri="{9D8B030D-6E8A-4147-A177-3AD203B41FA5}">
                          <a16:colId xmlns:a16="http://schemas.microsoft.com/office/drawing/2014/main" val="15093086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de-DE" b="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H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5964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3010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98%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7708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95%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9285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29A34D7C-47C0-1647-918C-2117A230DD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3791897"/>
                  </p:ext>
                </p:extLst>
              </p:nvPr>
            </p:nvGraphicFramePr>
            <p:xfrm>
              <a:off x="8960368" y="5127395"/>
              <a:ext cx="301382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4608">
                      <a:extLst>
                        <a:ext uri="{9D8B030D-6E8A-4147-A177-3AD203B41FA5}">
                          <a16:colId xmlns:a16="http://schemas.microsoft.com/office/drawing/2014/main" val="1733649381"/>
                        </a:ext>
                      </a:extLst>
                    </a:gridCol>
                    <a:gridCol w="1004608">
                      <a:extLst>
                        <a:ext uri="{9D8B030D-6E8A-4147-A177-3AD203B41FA5}">
                          <a16:colId xmlns:a16="http://schemas.microsoft.com/office/drawing/2014/main" val="455634756"/>
                        </a:ext>
                      </a:extLst>
                    </a:gridCol>
                    <a:gridCol w="1004608">
                      <a:extLst>
                        <a:ext uri="{9D8B030D-6E8A-4147-A177-3AD203B41FA5}">
                          <a16:colId xmlns:a16="http://schemas.microsoft.com/office/drawing/2014/main" val="15093086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12"/>
                          <a:stretch>
                            <a:fillRect l="-1266" r="-205063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12"/>
                          <a:stretch>
                            <a:fillRect l="-100000" r="-1025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12"/>
                          <a:stretch>
                            <a:fillRect l="-202532" r="-3797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5964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3010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98%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7708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95%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9285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E5FCE7-8E82-A34C-AC93-22457A503ED5}"/>
                  </a:ext>
                </a:extLst>
              </p:cNvPr>
              <p:cNvSpPr txBox="1"/>
              <p:nvPr/>
            </p:nvSpPr>
            <p:spPr>
              <a:xfrm>
                <a:off x="8960367" y="4322537"/>
                <a:ext cx="28671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/>
                  <a:t>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nly</m:t>
                    </m:r>
                    <m: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valid</m:t>
                    </m:r>
                    <m: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CH"/>
                  <a:t> 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E5FCE7-8E82-A34C-AC93-22457A503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367" y="4322537"/>
                <a:ext cx="2867198" cy="369332"/>
              </a:xfrm>
              <a:prstGeom prst="rect">
                <a:avLst/>
              </a:prstGeom>
              <a:blipFill>
                <a:blip r:embed="rId13"/>
                <a:stretch>
                  <a:fillRect l="-1762" t="-6667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64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  <p:bldP spid="30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CH"/>
                  <a:t>Class 0: 1000 – Class 1:10 -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=99%</m:t>
                    </m:r>
                  </m:oMath>
                </a14:m>
                <a:endParaRPr lang="en-CH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00EE47-53E2-B44C-BB31-503DDACBC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311"/>
          <a:stretch/>
        </p:blipFill>
        <p:spPr>
          <a:xfrm>
            <a:off x="2135407" y="1690688"/>
            <a:ext cx="4062194" cy="435133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F835E6-854D-2E4F-844A-45752867FF72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4075EE-142F-D44F-B741-BBA2965B1947}"/>
              </a:ext>
            </a:extLst>
          </p:cNvPr>
          <p:cNvSpPr txBox="1"/>
          <p:nvPr/>
        </p:nvSpPr>
        <p:spPr>
          <a:xfrm>
            <a:off x="8619068" y="2263247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5A5BA-8802-3C41-9181-CB43C3622D3B}"/>
              </a:ext>
            </a:extLst>
          </p:cNvPr>
          <p:cNvCxnSpPr>
            <a:cxnSpLocks/>
          </p:cNvCxnSpPr>
          <p:nvPr/>
        </p:nvCxnSpPr>
        <p:spPr>
          <a:xfrm flipH="1">
            <a:off x="4412512" y="5015907"/>
            <a:ext cx="2818021" cy="172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A2A051-BBE2-1646-9D73-479A8C29F6FB}"/>
              </a:ext>
            </a:extLst>
          </p:cNvPr>
          <p:cNvSpPr txBox="1"/>
          <p:nvPr/>
        </p:nvSpPr>
        <p:spPr>
          <a:xfrm>
            <a:off x="7230533" y="4623562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FBF6A4-F39A-2943-B368-895B50573BA8}"/>
              </a:ext>
            </a:extLst>
          </p:cNvPr>
          <p:cNvCxnSpPr>
            <a:cxnSpLocks/>
          </p:cNvCxnSpPr>
          <p:nvPr/>
        </p:nvCxnSpPr>
        <p:spPr>
          <a:xfrm flipH="1" flipV="1">
            <a:off x="5561138" y="3172356"/>
            <a:ext cx="2177395" cy="6122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3AD014-19BA-B640-BE89-9660307FD71E}"/>
              </a:ext>
            </a:extLst>
          </p:cNvPr>
          <p:cNvSpPr txBox="1"/>
          <p:nvPr/>
        </p:nvSpPr>
        <p:spPr>
          <a:xfrm>
            <a:off x="7738533" y="3618979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149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F4E1D75-1EE0-A64F-819F-1DBA64690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6"/>
          <a:stretch/>
        </p:blipFill>
        <p:spPr>
          <a:xfrm>
            <a:off x="2372339" y="1403351"/>
            <a:ext cx="4018301" cy="476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72232"/>
                <a:ext cx="10515600" cy="1325563"/>
              </a:xfrm>
            </p:spPr>
            <p:txBody>
              <a:bodyPr/>
              <a:lstStyle/>
              <a:p>
                <a:r>
                  <a:rPr lang="en-CH"/>
                  <a:t>Class 0: 1000 – Class 1:50 - </a:t>
                </a:r>
                <a14:m>
                  <m:oMath xmlns:m="http://schemas.openxmlformats.org/officeDocument/2006/math">
                    <m:r>
                      <a:rPr lang="de-DE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=97.3%</m:t>
                    </m:r>
                  </m:oMath>
                </a14:m>
                <a:endParaRPr lang="en-CH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72232"/>
                <a:ext cx="10515600" cy="1325563"/>
              </a:xfrm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F835E6-854D-2E4F-844A-45752867FF72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4075EE-142F-D44F-B741-BBA2965B1947}"/>
              </a:ext>
            </a:extLst>
          </p:cNvPr>
          <p:cNvSpPr txBox="1"/>
          <p:nvPr/>
        </p:nvSpPr>
        <p:spPr>
          <a:xfrm>
            <a:off x="8619068" y="2356766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5A5BA-8802-3C41-9181-CB43C3622D3B}"/>
              </a:ext>
            </a:extLst>
          </p:cNvPr>
          <p:cNvCxnSpPr>
            <a:cxnSpLocks/>
          </p:cNvCxnSpPr>
          <p:nvPr/>
        </p:nvCxnSpPr>
        <p:spPr>
          <a:xfrm flipH="1">
            <a:off x="4412512" y="5015907"/>
            <a:ext cx="2818021" cy="172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A2A051-BBE2-1646-9D73-479A8C29F6FB}"/>
              </a:ext>
            </a:extLst>
          </p:cNvPr>
          <p:cNvSpPr txBox="1"/>
          <p:nvPr/>
        </p:nvSpPr>
        <p:spPr>
          <a:xfrm>
            <a:off x="7276254" y="4692741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FBF6A4-F39A-2943-B368-895B50573BA8}"/>
              </a:ext>
            </a:extLst>
          </p:cNvPr>
          <p:cNvCxnSpPr>
            <a:cxnSpLocks/>
          </p:cNvCxnSpPr>
          <p:nvPr/>
        </p:nvCxnSpPr>
        <p:spPr>
          <a:xfrm flipH="1">
            <a:off x="5647267" y="3784601"/>
            <a:ext cx="2091266" cy="5215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3AD014-19BA-B640-BE89-9660307FD71E}"/>
              </a:ext>
            </a:extLst>
          </p:cNvPr>
          <p:cNvSpPr txBox="1"/>
          <p:nvPr/>
        </p:nvSpPr>
        <p:spPr>
          <a:xfrm>
            <a:off x="7902430" y="3467876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414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4D90C-10EC-4E45-BA25-9EB8969B4A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7" r="3136"/>
          <a:stretch/>
        </p:blipFill>
        <p:spPr>
          <a:xfrm>
            <a:off x="2286000" y="1409791"/>
            <a:ext cx="3962400" cy="4762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71130" y="447425"/>
                <a:ext cx="10515600" cy="816059"/>
              </a:xfrm>
            </p:spPr>
            <p:txBody>
              <a:bodyPr/>
              <a:lstStyle/>
              <a:p>
                <a:r>
                  <a:rPr lang="en-CH"/>
                  <a:t>Class 0: 1000 – Class 1:100 - </a:t>
                </a:r>
                <a14:m>
                  <m:oMath xmlns:m="http://schemas.openxmlformats.org/officeDocument/2006/math">
                    <m:r>
                      <a:rPr lang="de-DE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=95.5%</m:t>
                    </m:r>
                  </m:oMath>
                </a14:m>
                <a:endParaRPr lang="en-CH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71130" y="447425"/>
                <a:ext cx="10515600" cy="816059"/>
              </a:xfrm>
              <a:blipFill>
                <a:blip r:embed="rId3"/>
                <a:stretch>
                  <a:fillRect l="-2413" t="-16923" b="-2923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F835E6-854D-2E4F-844A-45752867FF72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4075EE-142F-D44F-B741-BBA2965B1947}"/>
              </a:ext>
            </a:extLst>
          </p:cNvPr>
          <p:cNvSpPr txBox="1"/>
          <p:nvPr/>
        </p:nvSpPr>
        <p:spPr>
          <a:xfrm>
            <a:off x="8559800" y="2374399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5A5BA-8802-3C41-9181-CB43C3622D3B}"/>
              </a:ext>
            </a:extLst>
          </p:cNvPr>
          <p:cNvCxnSpPr>
            <a:cxnSpLocks/>
          </p:cNvCxnSpPr>
          <p:nvPr/>
        </p:nvCxnSpPr>
        <p:spPr>
          <a:xfrm flipH="1">
            <a:off x="4412512" y="5015907"/>
            <a:ext cx="2818021" cy="172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A2A051-BBE2-1646-9D73-479A8C29F6FB}"/>
              </a:ext>
            </a:extLst>
          </p:cNvPr>
          <p:cNvSpPr txBox="1"/>
          <p:nvPr/>
        </p:nvSpPr>
        <p:spPr>
          <a:xfrm>
            <a:off x="7289801" y="4665263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FBF6A4-F39A-2943-B368-895B50573BA8}"/>
              </a:ext>
            </a:extLst>
          </p:cNvPr>
          <p:cNvCxnSpPr>
            <a:cxnSpLocks/>
          </p:cNvCxnSpPr>
          <p:nvPr/>
        </p:nvCxnSpPr>
        <p:spPr>
          <a:xfrm flipH="1">
            <a:off x="5528930" y="3784601"/>
            <a:ext cx="2209603" cy="649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3AD014-19BA-B640-BE89-9660307FD71E}"/>
              </a:ext>
            </a:extLst>
          </p:cNvPr>
          <p:cNvSpPr txBox="1"/>
          <p:nvPr/>
        </p:nvSpPr>
        <p:spPr>
          <a:xfrm>
            <a:off x="7902430" y="3467876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597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0D380A-BDF8-9A4A-BA83-3C32CFE68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8" b="5655"/>
          <a:stretch/>
        </p:blipFill>
        <p:spPr>
          <a:xfrm>
            <a:off x="2275839" y="1409791"/>
            <a:ext cx="4068275" cy="44931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426028"/>
                <a:ext cx="10515600" cy="971767"/>
              </a:xfrm>
            </p:spPr>
            <p:txBody>
              <a:bodyPr/>
              <a:lstStyle/>
              <a:p>
                <a:r>
                  <a:rPr lang="en-CH"/>
                  <a:t>Class 0: 1000 – Class 1:1000 - </a:t>
                </a:r>
                <a14:m>
                  <m:oMath xmlns:m="http://schemas.openxmlformats.org/officeDocument/2006/math">
                    <m:r>
                      <a:rPr lang="de-DE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=91%</m:t>
                    </m:r>
                  </m:oMath>
                </a14:m>
                <a:endParaRPr lang="en-CH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426028"/>
                <a:ext cx="10515600" cy="971767"/>
              </a:xfrm>
              <a:blipFill>
                <a:blip r:embed="rId3"/>
                <a:stretch>
                  <a:fillRect l="-2413" t="-5195" b="-1688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F835E6-854D-2E4F-844A-45752867FF72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4075EE-142F-D44F-B741-BBA2965B1947}"/>
              </a:ext>
            </a:extLst>
          </p:cNvPr>
          <p:cNvSpPr txBox="1"/>
          <p:nvPr/>
        </p:nvSpPr>
        <p:spPr>
          <a:xfrm>
            <a:off x="8619068" y="2263247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5A5BA-8802-3C41-9181-CB43C3622D3B}"/>
              </a:ext>
            </a:extLst>
          </p:cNvPr>
          <p:cNvCxnSpPr>
            <a:cxnSpLocks/>
          </p:cNvCxnSpPr>
          <p:nvPr/>
        </p:nvCxnSpPr>
        <p:spPr>
          <a:xfrm flipH="1">
            <a:off x="4412512" y="5015907"/>
            <a:ext cx="2818021" cy="172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A2A051-BBE2-1646-9D73-479A8C29F6FB}"/>
              </a:ext>
            </a:extLst>
          </p:cNvPr>
          <p:cNvSpPr txBox="1"/>
          <p:nvPr/>
        </p:nvSpPr>
        <p:spPr>
          <a:xfrm>
            <a:off x="7230533" y="4638057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FBF6A4-F39A-2943-B368-895B50573BA8}"/>
              </a:ext>
            </a:extLst>
          </p:cNvPr>
          <p:cNvCxnSpPr>
            <a:cxnSpLocks/>
          </p:cNvCxnSpPr>
          <p:nvPr/>
        </p:nvCxnSpPr>
        <p:spPr>
          <a:xfrm flipH="1">
            <a:off x="5114260" y="3784601"/>
            <a:ext cx="2624273" cy="7767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3AD014-19BA-B640-BE89-9660307FD71E}"/>
              </a:ext>
            </a:extLst>
          </p:cNvPr>
          <p:cNvSpPr txBox="1"/>
          <p:nvPr/>
        </p:nvSpPr>
        <p:spPr>
          <a:xfrm>
            <a:off x="7902430" y="3467876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056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EA02-CD40-854F-8EC0-F952B8D67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09" y="152475"/>
            <a:ext cx="10515600" cy="793824"/>
          </a:xfrm>
        </p:spPr>
        <p:txBody>
          <a:bodyPr/>
          <a:lstStyle/>
          <a:p>
            <a:r>
              <a:rPr lang="en-CH"/>
              <a:t>Real-life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DF25D-9AF1-0E45-90B8-07A90407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77414"/>
            <a:ext cx="10515600" cy="1510605"/>
          </a:xfrm>
        </p:spPr>
        <p:txBody>
          <a:bodyPr>
            <a:normAutofit/>
          </a:bodyPr>
          <a:lstStyle/>
          <a:p>
            <a:r>
              <a:rPr lang="en-GB" sz="2400"/>
              <a:t>Study on hospital-acquired infections: “</a:t>
            </a:r>
            <a:r>
              <a:rPr lang="en-GB" sz="2400" b="1"/>
              <a:t>Out of 683 patients, only 75 (11% of the total) were infected and 608 were not</a:t>
            </a:r>
            <a:r>
              <a:rPr lang="en-GB" sz="2400"/>
              <a:t>” (Cohen, Gilles, et al. "Learning from imbalanced data in surveillance of nosocomial infection." </a:t>
            </a:r>
            <a:r>
              <a:rPr lang="en-GB" sz="2400" i="1"/>
              <a:t>Artificial intelligence in medicine</a:t>
            </a:r>
            <a:r>
              <a:rPr lang="en-GB" sz="2400"/>
              <a:t> 37.1 (2006): 7-18)</a:t>
            </a:r>
          </a:p>
          <a:p>
            <a:endParaRPr lang="en-CH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DFC03-69E8-AF49-9803-B65263C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708596"/>
            <a:ext cx="12192000" cy="2561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1A874B-75CB-B148-8216-13BAF1B99392}"/>
              </a:ext>
            </a:extLst>
          </p:cNvPr>
          <p:cNvSpPr txBox="1"/>
          <p:nvPr/>
        </p:nvSpPr>
        <p:spPr>
          <a:xfrm>
            <a:off x="220626" y="5345812"/>
            <a:ext cx="8125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Sensitivity: </a:t>
            </a:r>
            <a:r>
              <a:rPr lang="en-GB" b="1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ability of a test to correctly identify patients with a disease</a:t>
            </a:r>
            <a:endParaRPr lang="en-C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E4E503-1967-AB46-A3A6-5EE93251CA0C}"/>
                  </a:ext>
                </a:extLst>
              </p:cNvPr>
              <p:cNvSpPr txBox="1"/>
              <p:nvPr/>
            </p:nvSpPr>
            <p:spPr>
              <a:xfrm>
                <a:off x="1810373" y="5988915"/>
                <a:ext cx="8745984" cy="5686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>
                          <a:latin typeface="Cambria Math" panose="02040503050406030204" pitchFamily="18" charset="0"/>
                        </a:rPr>
                        <m:t>𝑆𝑒𝑛𝑠𝑖𝑡𝑖𝑣𝑖𝑡𝑦</m:t>
                      </m:r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"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Number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inputs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classified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as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"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sick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"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and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have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true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"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sick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""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sick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patients</m:t>
                          </m:r>
                        </m:den>
                      </m:f>
                    </m:oMath>
                  </m:oMathPara>
                </a14:m>
                <a:endParaRPr lang="en-CH">
                  <a:latin typeface="Franklin Gothic Book" panose="020B050302010202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E4E503-1967-AB46-A3A6-5EE93251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373" y="5988915"/>
                <a:ext cx="8745984" cy="568682"/>
              </a:xfrm>
              <a:prstGeom prst="rect">
                <a:avLst/>
              </a:prstGeom>
              <a:blipFill>
                <a:blip r:embed="rId3"/>
                <a:stretch>
                  <a:fillRect l="-435" t="-13043" b="-2173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446FB89-D14D-E94B-98D3-3035723EAC40}"/>
              </a:ext>
            </a:extLst>
          </p:cNvPr>
          <p:cNvSpPr/>
          <p:nvPr/>
        </p:nvSpPr>
        <p:spPr>
          <a:xfrm>
            <a:off x="2870791" y="3189767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A413D-DB19-C846-86F8-DB7B7C6C1D53}"/>
              </a:ext>
            </a:extLst>
          </p:cNvPr>
          <p:cNvSpPr/>
          <p:nvPr/>
        </p:nvSpPr>
        <p:spPr>
          <a:xfrm>
            <a:off x="10556357" y="3175817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F4385-1472-A94B-BFC5-3156AB35A916}"/>
              </a:ext>
            </a:extLst>
          </p:cNvPr>
          <p:cNvSpPr txBox="1"/>
          <p:nvPr/>
        </p:nvSpPr>
        <p:spPr>
          <a:xfrm>
            <a:off x="710609" y="4106166"/>
            <a:ext cx="166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(Decision Trees)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02F8-F82C-AA4A-81CB-9CCA7D754EE2}"/>
              </a:ext>
            </a:extLst>
          </p:cNvPr>
          <p:cNvSpPr txBox="1"/>
          <p:nvPr/>
        </p:nvSpPr>
        <p:spPr>
          <a:xfrm>
            <a:off x="458972" y="354521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(kNN)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7C5B32-F9FA-584F-9950-16B5DE0EDB5D}"/>
              </a:ext>
            </a:extLst>
          </p:cNvPr>
          <p:cNvSpPr/>
          <p:nvPr/>
        </p:nvSpPr>
        <p:spPr>
          <a:xfrm>
            <a:off x="7169888" y="2730909"/>
            <a:ext cx="1176671" cy="5332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67756F-697B-0743-86F9-E61EFA6E5752}"/>
              </a:ext>
            </a:extLst>
          </p:cNvPr>
          <p:cNvCxnSpPr/>
          <p:nvPr/>
        </p:nvCxnSpPr>
        <p:spPr>
          <a:xfrm flipH="1" flipV="1">
            <a:off x="8346559" y="3175817"/>
            <a:ext cx="2209798" cy="60937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63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1" grpId="0" animBg="1"/>
      <p:bldP spid="12" grpId="0"/>
      <p:bldP spid="13" grpId="0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75DC0-6168-F540-AC73-CE30A1A5C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554"/>
            <a:ext cx="10515600" cy="1325563"/>
          </a:xfrm>
        </p:spPr>
        <p:txBody>
          <a:bodyPr>
            <a:normAutofit/>
          </a:bodyPr>
          <a:lstStyle/>
          <a:p>
            <a:r>
              <a:rPr lang="en-GB"/>
              <a:t>Strategies for dealing with unbalanced data sets 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FAD29-0F55-EE48-8606-563DDE237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4735"/>
            <a:ext cx="10515600" cy="36257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u="sng"/>
              <a:t>Type 1</a:t>
            </a:r>
            <a:r>
              <a:rPr lang="en-GB" sz="3200"/>
              <a:t> consists in the pre-processing of the data in order to restore the class balance.
</a:t>
            </a:r>
            <a:r>
              <a:rPr lang="en-GB" sz="3200" b="1" u="sng"/>
              <a:t>Type 2</a:t>
            </a:r>
            <a:r>
              <a:rPr lang="en-GB" sz="3200"/>
              <a:t> consists of modifying the algorithms themselves so that they can handle unbalanced data.
</a:t>
            </a:r>
          </a:p>
          <a:p>
            <a:pPr marL="0" indent="0" algn="ctr">
              <a:buNone/>
            </a:pPr>
            <a:r>
              <a:rPr lang="en-GB" sz="3200" b="1">
                <a:solidFill>
                  <a:srgbClr val="FF0000"/>
                </a:solidFill>
              </a:rPr>
              <a:t>Today we will deal with type 1.</a:t>
            </a:r>
            <a:endParaRPr lang="en-CH" sz="3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172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8C125-20FE-294A-BF9B-70B56C80C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GB" sz="5200"/>
              <a:t>Unbalanced Dataset - Solutions</a:t>
            </a:r>
            <a:endParaRPr lang="en-CH" sz="5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3F53CD-B0A7-0040-B1C4-FCCCF6C4729F}"/>
              </a:ext>
            </a:extLst>
          </p:cNvPr>
          <p:cNvSpPr txBox="1"/>
          <p:nvPr/>
        </p:nvSpPr>
        <p:spPr>
          <a:xfrm>
            <a:off x="838200" y="2607719"/>
            <a:ext cx="10515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>
                <a:latin typeface="Franklin Gothic Book" panose="020B0503020102020204" pitchFamily="34" charset="0"/>
              </a:rPr>
              <a:t>1) Collect more data on the less represented class</a:t>
            </a:r>
            <a:endParaRPr lang="en-US" sz="3200">
              <a:latin typeface="Franklin Gothic Book" panose="020B0503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603A7-8E18-EF49-8638-3122D8CDDA00}"/>
              </a:ext>
            </a:extLst>
          </p:cNvPr>
          <p:cNvSpPr txBox="1"/>
          <p:nvPr/>
        </p:nvSpPr>
        <p:spPr>
          <a:xfrm>
            <a:off x="838201" y="3418409"/>
            <a:ext cx="10515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>
                <a:latin typeface="Franklin Gothic Book" panose="020B0503020102020204" pitchFamily="34" charset="0"/>
              </a:rPr>
              <a:t>2) Undersampling (subsampling) and oversampling</a:t>
            </a:r>
            <a:endParaRPr lang="en-US" sz="3200">
              <a:latin typeface="Franklin Gothic Book" panose="020B0503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6E7783-527F-D241-9F76-639A1E766AE8}"/>
              </a:ext>
            </a:extLst>
          </p:cNvPr>
          <p:cNvSpPr txBox="1"/>
          <p:nvPr/>
        </p:nvSpPr>
        <p:spPr>
          <a:xfrm>
            <a:off x="838200" y="4237049"/>
            <a:ext cx="10515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>
                <a:latin typeface="Franklin Gothic Book" panose="020B0503020102020204" pitchFamily="34" charset="0"/>
              </a:rPr>
              <a:t>3) Use different metrics</a:t>
            </a:r>
          </a:p>
        </p:txBody>
      </p:sp>
    </p:spTree>
    <p:extLst>
      <p:ext uri="{BB962C8B-B14F-4D97-AF65-F5344CB8AC3E}">
        <p14:creationId xmlns:p14="http://schemas.microsoft.com/office/powerpoint/2010/main" val="107698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CA765-B367-DD40-9FBE-6C196727B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842"/>
            <a:ext cx="10515600" cy="1246630"/>
          </a:xfrm>
        </p:spPr>
        <p:txBody>
          <a:bodyPr>
            <a:normAutofit fontScale="90000"/>
          </a:bodyPr>
          <a:lstStyle/>
          <a:p>
            <a:r>
              <a:rPr lang="en-GB"/>
              <a:t>Problem Description – Classification in Practice (binary)</a:t>
            </a:r>
            <a:endParaRPr lang="en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4A56E-1C13-6B42-AC4C-A83A1A354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5390"/>
            <a:ext cx="1739882" cy="1886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F06C95-4651-B947-97DB-0D4DE3319669}"/>
              </a:ext>
            </a:extLst>
          </p:cNvPr>
          <p:cNvSpPr txBox="1"/>
          <p:nvPr/>
        </p:nvSpPr>
        <p:spPr>
          <a:xfrm>
            <a:off x="341954" y="6305098"/>
            <a:ext cx="11587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Image Source: Kolawole, P. (2022). Convolutional Neural Network for Detecting Cancer Tumors in Microscopic Images. Retrieved 19 March 2022, from https://medium.com/swlh/convolutional-neural-network-for-detecting-cancer-tumors-in-microscopic-images-1acab6481d05</a:t>
            </a:r>
            <a:endParaRPr lang="en-CH" sz="1200">
              <a:latin typeface="Franklin Gothic Book" panose="020B05030201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A1836-8F11-324D-8C3C-80E7F37B9CD8}"/>
              </a:ext>
            </a:extLst>
          </p:cNvPr>
          <p:cNvGrpSpPr/>
          <p:nvPr/>
        </p:nvGrpSpPr>
        <p:grpSpPr>
          <a:xfrm>
            <a:off x="4279901" y="1717344"/>
            <a:ext cx="1955800" cy="3043007"/>
            <a:chOff x="3822700" y="1845733"/>
            <a:chExt cx="1955800" cy="30430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153958-74CF-7044-A72D-3E0042DE0557}"/>
                </a:ext>
              </a:extLst>
            </p:cNvPr>
            <p:cNvSpPr/>
            <p:nvPr/>
          </p:nvSpPr>
          <p:spPr>
            <a:xfrm>
              <a:off x="3822700" y="1845733"/>
              <a:ext cx="1955800" cy="30430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3200">
                  <a:solidFill>
                    <a:schemeClr val="tx1"/>
                  </a:solidFill>
                </a:rPr>
                <a:t>Classifier</a:t>
              </a:r>
            </a:p>
          </p:txBody>
        </p:sp>
        <p:pic>
          <p:nvPicPr>
            <p:cNvPr id="10" name="Graphic 9" descr="Laptop with solid fill">
              <a:extLst>
                <a:ext uri="{FF2B5EF4-FFF2-40B4-BE49-F238E27FC236}">
                  <a16:creationId xmlns:a16="http://schemas.microsoft.com/office/drawing/2014/main" id="{CC2F4310-8EB1-9140-9718-1DCD2C093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43400" y="2217919"/>
              <a:ext cx="914400" cy="914400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025E23-1887-1F4C-8B78-D5CE57EEA621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2578082" y="3238848"/>
            <a:ext cx="17018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14B81A-C6F6-CA41-8786-78EBF8D390B6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6235701" y="2429065"/>
            <a:ext cx="1951566" cy="809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A103691-C954-3042-BEAB-D59BDAB35BF1}"/>
              </a:ext>
            </a:extLst>
          </p:cNvPr>
          <p:cNvSpPr/>
          <p:nvPr/>
        </p:nvSpPr>
        <p:spPr>
          <a:xfrm>
            <a:off x="8187267" y="2089530"/>
            <a:ext cx="2184400" cy="679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Class: TUMOR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893E86-5705-284C-BDBA-91D411B71AC7}"/>
              </a:ext>
            </a:extLst>
          </p:cNvPr>
          <p:cNvSpPr/>
          <p:nvPr/>
        </p:nvSpPr>
        <p:spPr>
          <a:xfrm>
            <a:off x="8187267" y="3503235"/>
            <a:ext cx="2184400" cy="679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Class: NOT TUMOR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EAD341-2B80-2A42-BA4B-EEB04795293A}"/>
              </a:ext>
            </a:extLst>
          </p:cNvPr>
          <p:cNvSpPr txBox="1"/>
          <p:nvPr/>
        </p:nvSpPr>
        <p:spPr>
          <a:xfrm>
            <a:off x="939800" y="5216644"/>
            <a:ext cx="173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Input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C493E7-B328-E34A-9E2E-0FCA26F44404}"/>
              </a:ext>
            </a:extLst>
          </p:cNvPr>
          <p:cNvSpPr txBox="1"/>
          <p:nvPr/>
        </p:nvSpPr>
        <p:spPr>
          <a:xfrm>
            <a:off x="4381501" y="5257156"/>
            <a:ext cx="173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Algorithm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938DF3-F391-D449-A558-3592AA0994F1}"/>
              </a:ext>
            </a:extLst>
          </p:cNvPr>
          <p:cNvSpPr txBox="1"/>
          <p:nvPr/>
        </p:nvSpPr>
        <p:spPr>
          <a:xfrm>
            <a:off x="8511126" y="4795491"/>
            <a:ext cx="1739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Target Labels</a:t>
            </a:r>
          </a:p>
          <a:p>
            <a:pPr algn="ctr"/>
            <a:r>
              <a:rPr lang="en-CH" sz="2400">
                <a:latin typeface="Franklin Gothic Book" panose="020B0503020102020204" pitchFamily="34" charset="0"/>
              </a:rPr>
              <a:t>Classes</a:t>
            </a:r>
          </a:p>
          <a:p>
            <a:pPr algn="ctr"/>
            <a:r>
              <a:rPr lang="en-CH" sz="2400">
                <a:latin typeface="Franklin Gothic Book" panose="020B05030201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05505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57AE8-6E14-2D42-A1C5-F35CB7D21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U</a:t>
            </a:r>
            <a:r>
              <a:rPr lang="en-GB"/>
              <a:t>n</a:t>
            </a:r>
            <a:r>
              <a:rPr lang="en-CH"/>
              <a:t>der- und Oversampling</a:t>
            </a:r>
          </a:p>
        </p:txBody>
      </p:sp>
    </p:spTree>
    <p:extLst>
      <p:ext uri="{BB962C8B-B14F-4D97-AF65-F5344CB8AC3E}">
        <p14:creationId xmlns:p14="http://schemas.microsoft.com/office/powerpoint/2010/main" val="1530324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3CBC-DC8E-0044-B0E9-8544346F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348059"/>
            <a:ext cx="10515600" cy="772795"/>
          </a:xfrm>
        </p:spPr>
        <p:txBody>
          <a:bodyPr/>
          <a:lstStyle/>
          <a:p>
            <a:r>
              <a:rPr lang="en-CH"/>
              <a:t>Oversampling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156AB9-9758-F747-B99E-F754644D2A03}"/>
              </a:ext>
            </a:extLst>
          </p:cNvPr>
          <p:cNvSpPr/>
          <p:nvPr/>
        </p:nvSpPr>
        <p:spPr>
          <a:xfrm>
            <a:off x="2421388" y="1706898"/>
            <a:ext cx="934720" cy="39451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79C51B-E7D7-DD40-9F84-2E33C0A058C4}"/>
              </a:ext>
            </a:extLst>
          </p:cNvPr>
          <p:cNvSpPr/>
          <p:nvPr/>
        </p:nvSpPr>
        <p:spPr>
          <a:xfrm>
            <a:off x="3478028" y="5204992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CDADC-D955-5B49-A311-B5AD3A39749A}"/>
              </a:ext>
            </a:extLst>
          </p:cNvPr>
          <p:cNvSpPr txBox="1"/>
          <p:nvPr/>
        </p:nvSpPr>
        <p:spPr>
          <a:xfrm>
            <a:off x="2538915" y="5769824"/>
            <a:ext cx="187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Original Dataset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F2B1A4-7B20-2049-9B47-4769072B70B2}"/>
              </a:ext>
            </a:extLst>
          </p:cNvPr>
          <p:cNvSpPr/>
          <p:nvPr/>
        </p:nvSpPr>
        <p:spPr>
          <a:xfrm>
            <a:off x="7450588" y="1706898"/>
            <a:ext cx="934720" cy="40629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0464C-9893-1243-A8F4-5CF2581579ED}"/>
              </a:ext>
            </a:extLst>
          </p:cNvPr>
          <p:cNvSpPr/>
          <p:nvPr/>
        </p:nvSpPr>
        <p:spPr>
          <a:xfrm>
            <a:off x="8507228" y="5322784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71436-4F2F-614F-87A7-4F8D32E2BF25}"/>
              </a:ext>
            </a:extLst>
          </p:cNvPr>
          <p:cNvSpPr txBox="1"/>
          <p:nvPr/>
        </p:nvSpPr>
        <p:spPr>
          <a:xfrm>
            <a:off x="7354068" y="5851104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Oversampled Dataset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A4BBB4-E80B-544B-8800-F525CFF2D52E}"/>
              </a:ext>
            </a:extLst>
          </p:cNvPr>
          <p:cNvSpPr/>
          <p:nvPr/>
        </p:nvSpPr>
        <p:spPr>
          <a:xfrm>
            <a:off x="3482420" y="5204992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D57A9F-D5A1-AA43-BA5B-2ADDB55BA899}"/>
              </a:ext>
            </a:extLst>
          </p:cNvPr>
          <p:cNvSpPr/>
          <p:nvPr/>
        </p:nvSpPr>
        <p:spPr>
          <a:xfrm>
            <a:off x="3473636" y="5204992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36B3F5-1135-5F46-A629-8F8733D9D6EB}"/>
              </a:ext>
            </a:extLst>
          </p:cNvPr>
          <p:cNvSpPr/>
          <p:nvPr/>
        </p:nvSpPr>
        <p:spPr>
          <a:xfrm>
            <a:off x="3469244" y="5204992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0F6859-93EE-3842-8723-411F077F993E}"/>
              </a:ext>
            </a:extLst>
          </p:cNvPr>
          <p:cNvSpPr/>
          <p:nvPr/>
        </p:nvSpPr>
        <p:spPr>
          <a:xfrm>
            <a:off x="8507228" y="3483475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9F49B0-70AE-DC48-BF5E-09C9BFDBB1AF}"/>
              </a:ext>
            </a:extLst>
          </p:cNvPr>
          <p:cNvSpPr/>
          <p:nvPr/>
        </p:nvSpPr>
        <p:spPr>
          <a:xfrm>
            <a:off x="8507228" y="3027570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A50730-BC3C-B94A-A7AE-5899E1FBBBB9}"/>
              </a:ext>
            </a:extLst>
          </p:cNvPr>
          <p:cNvSpPr/>
          <p:nvPr/>
        </p:nvSpPr>
        <p:spPr>
          <a:xfrm>
            <a:off x="8507228" y="2586630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28DE81-7FB6-124A-9F7E-1416936D8B8E}"/>
              </a:ext>
            </a:extLst>
          </p:cNvPr>
          <p:cNvSpPr/>
          <p:nvPr/>
        </p:nvSpPr>
        <p:spPr>
          <a:xfrm>
            <a:off x="8507228" y="2148455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12943B-2AB2-5A46-A639-A1547F023C3D}"/>
              </a:ext>
            </a:extLst>
          </p:cNvPr>
          <p:cNvSpPr/>
          <p:nvPr/>
        </p:nvSpPr>
        <p:spPr>
          <a:xfrm>
            <a:off x="8507228" y="1706898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296E01-19C3-804F-A4A9-EA009DB0E6B2}"/>
                  </a:ext>
                </a:extLst>
              </p:cNvPr>
              <p:cNvSpPr txBox="1"/>
              <p:nvPr/>
            </p:nvSpPr>
            <p:spPr>
              <a:xfrm>
                <a:off x="2740542" y="6197295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296E01-19C3-804F-A4A9-EA009DB0E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542" y="6197295"/>
                <a:ext cx="52365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C72A71-DAFB-6144-B3DD-7FD4F678508B}"/>
                  </a:ext>
                </a:extLst>
              </p:cNvPr>
              <p:cNvSpPr txBox="1"/>
              <p:nvPr/>
            </p:nvSpPr>
            <p:spPr>
              <a:xfrm>
                <a:off x="3674777" y="6197295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C72A71-DAFB-6144-B3DD-7FD4F6785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77" y="6197295"/>
                <a:ext cx="52365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FBD780BF-A1D2-1643-8433-8ACE3C90C969}"/>
              </a:ext>
            </a:extLst>
          </p:cNvPr>
          <p:cNvSpPr txBox="1"/>
          <p:nvPr/>
        </p:nvSpPr>
        <p:spPr>
          <a:xfrm>
            <a:off x="2421388" y="1265322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0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6ABCC-6629-F04F-AB0E-3CF29240DBD4}"/>
              </a:ext>
            </a:extLst>
          </p:cNvPr>
          <p:cNvSpPr txBox="1"/>
          <p:nvPr/>
        </p:nvSpPr>
        <p:spPr>
          <a:xfrm>
            <a:off x="3478029" y="4749108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1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DC8EDF-2756-8F42-9EA1-2C0057BE4295}"/>
              </a:ext>
            </a:extLst>
          </p:cNvPr>
          <p:cNvSpPr txBox="1"/>
          <p:nvPr/>
        </p:nvSpPr>
        <p:spPr>
          <a:xfrm>
            <a:off x="8507228" y="1285325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1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51923A-6164-454C-86F0-82098DAA9740}"/>
              </a:ext>
            </a:extLst>
          </p:cNvPr>
          <p:cNvSpPr txBox="1"/>
          <p:nvPr/>
        </p:nvSpPr>
        <p:spPr>
          <a:xfrm>
            <a:off x="7450588" y="1299744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0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BBA41C-5E59-E743-A3F4-BA2FF9C5E38F}"/>
                  </a:ext>
                </a:extLst>
              </p:cNvPr>
              <p:cNvSpPr txBox="1"/>
              <p:nvPr/>
            </p:nvSpPr>
            <p:spPr>
              <a:xfrm>
                <a:off x="7731744" y="6211380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BBA41C-5E59-E743-A3F4-BA2FF9C5E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744" y="6211380"/>
                <a:ext cx="52365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FA5B7-AAA2-EF47-812D-A85447427A98}"/>
                  </a:ext>
                </a:extLst>
              </p:cNvPr>
              <p:cNvSpPr txBox="1"/>
              <p:nvPr/>
            </p:nvSpPr>
            <p:spPr>
              <a:xfrm>
                <a:off x="8665979" y="6211380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FA5B7-AAA2-EF47-812D-A85447427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979" y="6211380"/>
                <a:ext cx="5236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6732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7"/>
    </mc:Choice>
    <mc:Fallback xmlns="">
      <p:transition spd="slow" advTm="2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0.00856 L 0.41211 -0.049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65" y="-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0856 L 0.41289 -0.1171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04" y="-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0856 L 0.41328 -0.1854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0" y="-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3CBC-DC8E-0044-B0E9-8544346F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348059"/>
            <a:ext cx="10515600" cy="772795"/>
          </a:xfrm>
        </p:spPr>
        <p:txBody>
          <a:bodyPr/>
          <a:lstStyle/>
          <a:p>
            <a:r>
              <a:rPr lang="en-CH"/>
              <a:t>Undersampling (random undersampling)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156AB9-9758-F747-B99E-F754644D2A03}"/>
              </a:ext>
            </a:extLst>
          </p:cNvPr>
          <p:cNvSpPr/>
          <p:nvPr/>
        </p:nvSpPr>
        <p:spPr>
          <a:xfrm>
            <a:off x="2421388" y="1706898"/>
            <a:ext cx="934720" cy="39451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79C51B-E7D7-DD40-9F84-2E33C0A058C4}"/>
              </a:ext>
            </a:extLst>
          </p:cNvPr>
          <p:cNvSpPr/>
          <p:nvPr/>
        </p:nvSpPr>
        <p:spPr>
          <a:xfrm>
            <a:off x="3478028" y="5176579"/>
            <a:ext cx="934720" cy="47545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CDADC-D955-5B49-A311-B5AD3A39749A}"/>
              </a:ext>
            </a:extLst>
          </p:cNvPr>
          <p:cNvSpPr txBox="1"/>
          <p:nvPr/>
        </p:nvSpPr>
        <p:spPr>
          <a:xfrm>
            <a:off x="2538915" y="5769824"/>
            <a:ext cx="187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Original Dataset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0464C-9893-1243-A8F4-5CF2581579ED}"/>
              </a:ext>
            </a:extLst>
          </p:cNvPr>
          <p:cNvSpPr/>
          <p:nvPr/>
        </p:nvSpPr>
        <p:spPr>
          <a:xfrm>
            <a:off x="8507228" y="5265572"/>
            <a:ext cx="934720" cy="504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71436-4F2F-614F-87A7-4F8D32E2BF25}"/>
              </a:ext>
            </a:extLst>
          </p:cNvPr>
          <p:cNvSpPr txBox="1"/>
          <p:nvPr/>
        </p:nvSpPr>
        <p:spPr>
          <a:xfrm>
            <a:off x="7354068" y="5851104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Oversampled Dataset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296E01-19C3-804F-A4A9-EA009DB0E6B2}"/>
                  </a:ext>
                </a:extLst>
              </p:cNvPr>
              <p:cNvSpPr txBox="1"/>
              <p:nvPr/>
            </p:nvSpPr>
            <p:spPr>
              <a:xfrm>
                <a:off x="2740542" y="6197295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296E01-19C3-804F-A4A9-EA009DB0E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542" y="6197295"/>
                <a:ext cx="52365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C72A71-DAFB-6144-B3DD-7FD4F678508B}"/>
                  </a:ext>
                </a:extLst>
              </p:cNvPr>
              <p:cNvSpPr txBox="1"/>
              <p:nvPr/>
            </p:nvSpPr>
            <p:spPr>
              <a:xfrm>
                <a:off x="3674777" y="6197295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C72A71-DAFB-6144-B3DD-7FD4F6785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77" y="6197295"/>
                <a:ext cx="52365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FBD780BF-A1D2-1643-8433-8ACE3C90C969}"/>
              </a:ext>
            </a:extLst>
          </p:cNvPr>
          <p:cNvSpPr txBox="1"/>
          <p:nvPr/>
        </p:nvSpPr>
        <p:spPr>
          <a:xfrm>
            <a:off x="2421388" y="1265322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0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6ABCC-6629-F04F-AB0E-3CF29240DBD4}"/>
              </a:ext>
            </a:extLst>
          </p:cNvPr>
          <p:cNvSpPr txBox="1"/>
          <p:nvPr/>
        </p:nvSpPr>
        <p:spPr>
          <a:xfrm>
            <a:off x="3478029" y="4749108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1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DC8EDF-2756-8F42-9EA1-2C0057BE4295}"/>
              </a:ext>
            </a:extLst>
          </p:cNvPr>
          <p:cNvSpPr txBox="1"/>
          <p:nvPr/>
        </p:nvSpPr>
        <p:spPr>
          <a:xfrm>
            <a:off x="8507228" y="1285325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1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51923A-6164-454C-86F0-82098DAA9740}"/>
              </a:ext>
            </a:extLst>
          </p:cNvPr>
          <p:cNvSpPr txBox="1"/>
          <p:nvPr/>
        </p:nvSpPr>
        <p:spPr>
          <a:xfrm>
            <a:off x="7450588" y="1299744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0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BBA41C-5E59-E743-A3F4-BA2FF9C5E38F}"/>
                  </a:ext>
                </a:extLst>
              </p:cNvPr>
              <p:cNvSpPr txBox="1"/>
              <p:nvPr/>
            </p:nvSpPr>
            <p:spPr>
              <a:xfrm>
                <a:off x="7731744" y="6211380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BBA41C-5E59-E743-A3F4-BA2FF9C5E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744" y="6211380"/>
                <a:ext cx="52365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FA5B7-AAA2-EF47-812D-A85447427A98}"/>
                  </a:ext>
                </a:extLst>
              </p:cNvPr>
              <p:cNvSpPr txBox="1"/>
              <p:nvPr/>
            </p:nvSpPr>
            <p:spPr>
              <a:xfrm>
                <a:off x="8665979" y="6211380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FA5B7-AAA2-EF47-812D-A85447427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979" y="6211380"/>
                <a:ext cx="5236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4668026D-7570-F946-8780-1250E94111AF}"/>
              </a:ext>
            </a:extLst>
          </p:cNvPr>
          <p:cNvSpPr/>
          <p:nvPr/>
        </p:nvSpPr>
        <p:spPr>
          <a:xfrm>
            <a:off x="2421388" y="3944678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08FA542-F694-AF4C-90DA-9E4711FE8264}"/>
              </a:ext>
            </a:extLst>
          </p:cNvPr>
          <p:cNvSpPr/>
          <p:nvPr/>
        </p:nvSpPr>
        <p:spPr>
          <a:xfrm>
            <a:off x="2421388" y="2878285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7780EF0-EC21-A441-81B2-C07DC32F9B9C}"/>
              </a:ext>
            </a:extLst>
          </p:cNvPr>
          <p:cNvSpPr/>
          <p:nvPr/>
        </p:nvSpPr>
        <p:spPr>
          <a:xfrm>
            <a:off x="7461221" y="5382160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85AC8F-359B-8A4B-9953-F8FB7E9EF02A}"/>
              </a:ext>
            </a:extLst>
          </p:cNvPr>
          <p:cNvSpPr/>
          <p:nvPr/>
        </p:nvSpPr>
        <p:spPr>
          <a:xfrm>
            <a:off x="2421388" y="2078617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E573874-A9D8-4744-A43B-85C59FA06BBC}"/>
              </a:ext>
            </a:extLst>
          </p:cNvPr>
          <p:cNvSpPr/>
          <p:nvPr/>
        </p:nvSpPr>
        <p:spPr>
          <a:xfrm>
            <a:off x="7461221" y="5476298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53A55A-F40E-E140-8FBE-7C2A24EFE823}"/>
              </a:ext>
            </a:extLst>
          </p:cNvPr>
          <p:cNvSpPr/>
          <p:nvPr/>
        </p:nvSpPr>
        <p:spPr>
          <a:xfrm>
            <a:off x="7456829" y="5265572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453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95"/>
    </mc:Choice>
    <mc:Fallback xmlns="">
      <p:transition spd="slow" advTm="38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278 L 0.41289 0.25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3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278 L 0.41289 0.3960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38" y="1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278 L 0.41289 0.499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3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20D45-D602-D246-AC6E-4E300A44D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638" y="474883"/>
            <a:ext cx="6983868" cy="1325563"/>
          </a:xfrm>
        </p:spPr>
        <p:txBody>
          <a:bodyPr>
            <a:normAutofit fontScale="90000"/>
          </a:bodyPr>
          <a:lstStyle/>
          <a:p>
            <a:r>
              <a:rPr lang="en-GB"/>
              <a:t>Advantages and disadvantages
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E6061-4024-7747-B6F4-330A3139F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344" y="2670463"/>
            <a:ext cx="8121502" cy="37475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H" sz="3200" b="1"/>
              <a:t>Oversampling</a:t>
            </a:r>
          </a:p>
          <a:p>
            <a:pPr marL="0" indent="0">
              <a:buNone/>
            </a:pPr>
            <a:r>
              <a:rPr lang="en-GB" sz="3200" u="sng"/>
              <a:t>Advantages</a:t>
            </a:r>
            <a:r>
              <a:rPr lang="en-CH" sz="3200"/>
              <a:t>:</a:t>
            </a:r>
          </a:p>
          <a:p>
            <a:pPr>
              <a:buFontTx/>
              <a:buChar char="-"/>
            </a:pPr>
            <a:r>
              <a:rPr lang="en-GB" sz="3200"/>
              <a:t>You have a larger data set for training
</a:t>
            </a:r>
            <a:r>
              <a:rPr lang="en-GB" sz="3200" u="sng"/>
              <a:t>Disadvantages</a:t>
            </a:r>
            <a:r>
              <a:rPr lang="en-GB" sz="3200"/>
              <a:t>:</a:t>
            </a:r>
          </a:p>
          <a:p>
            <a:pPr marL="0" indent="0">
              <a:buNone/>
            </a:pPr>
            <a:r>
              <a:rPr lang="en-GB" sz="3200"/>
              <a:t>- The model generalizes worse because it has seen very few Class 1 cases
</a:t>
            </a:r>
            <a:endParaRPr lang="en-CH" sz="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E2EAE8-A90A-2641-9483-96D9DCE3F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506" y="641138"/>
            <a:ext cx="4200479" cy="30054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465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16"/>
    </mc:Choice>
    <mc:Fallback xmlns="">
      <p:transition spd="slow" advTm="28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20D45-D602-D246-AC6E-4E300A44D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0582" cy="1325563"/>
          </a:xfrm>
        </p:spPr>
        <p:txBody>
          <a:bodyPr/>
          <a:lstStyle/>
          <a:p>
            <a:r>
              <a:rPr lang="en-GB"/>
              <a:t>Advantages and disadvantages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E6061-4024-7747-B6F4-330A3139F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5519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H" sz="3200" b="1"/>
              <a:t>Downsampling</a:t>
            </a:r>
          </a:p>
          <a:p>
            <a:pPr marL="0" indent="0">
              <a:buNone/>
            </a:pPr>
            <a:r>
              <a:rPr lang="en-GB" sz="3200" u="sng"/>
              <a:t>Advantages</a:t>
            </a:r>
            <a:r>
              <a:rPr lang="en-CH" sz="3200"/>
              <a:t>:</a:t>
            </a:r>
          </a:p>
          <a:p>
            <a:pPr>
              <a:buFontTx/>
              <a:buChar char="-"/>
            </a:pPr>
            <a:r>
              <a:rPr lang="en-GB" sz="3200"/>
              <a:t>You don't duplicate data</a:t>
            </a:r>
          </a:p>
          <a:p>
            <a:pPr marL="0" indent="0">
              <a:buNone/>
            </a:pPr>
            <a:r>
              <a:rPr lang="en-GB" sz="3200" u="sng"/>
              <a:t>Disadvantages:</a:t>
            </a:r>
          </a:p>
          <a:p>
            <a:pPr>
              <a:buFontTx/>
              <a:buChar char="-"/>
            </a:pPr>
            <a:r>
              <a:rPr lang="en-GB" sz="3200"/>
              <a:t>The training record is much smaller, and you lose a lot of data in class 0. </a:t>
            </a:r>
          </a:p>
          <a:p>
            <a:pPr>
              <a:buFontTx/>
              <a:buChar char="-"/>
            </a:pPr>
            <a:r>
              <a:rPr lang="en-GB" sz="3200"/>
              <a:t>It can happen that the performance of the models quickly deteriorates with small data sets.</a:t>
            </a:r>
            <a:endParaRPr lang="en-CH" sz="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DF157-3AAA-D143-91BA-692678BE4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059" y="681037"/>
            <a:ext cx="4302363" cy="30248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552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30"/>
    </mc:Choice>
    <mc:Fallback xmlns="">
      <p:transition spd="slow" advTm="40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F1EF-25B2-454F-B258-3769ADD5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7" y="195004"/>
            <a:ext cx="10515600" cy="698131"/>
          </a:xfrm>
        </p:spPr>
        <p:txBody>
          <a:bodyPr/>
          <a:lstStyle/>
          <a:p>
            <a:r>
              <a:rPr lang="en-CH"/>
              <a:t>Oversampling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692667-404F-AB4F-ACB3-92D98C725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153" y="1187321"/>
            <a:ext cx="9663224" cy="533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8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52"/>
    </mc:Choice>
    <mc:Fallback xmlns="">
      <p:transition spd="slow" advTm="5765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F1EF-25B2-454F-B258-3769ADD5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7" y="195004"/>
            <a:ext cx="10515600" cy="698131"/>
          </a:xfrm>
        </p:spPr>
        <p:txBody>
          <a:bodyPr/>
          <a:lstStyle/>
          <a:p>
            <a:r>
              <a:rPr lang="en-CH"/>
              <a:t>Oversampling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1E84D8-2183-3B46-A5D5-004407FCF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014" y="1132080"/>
            <a:ext cx="9654363" cy="54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5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1"/>
    </mc:Choice>
    <mc:Fallback xmlns="">
      <p:transition spd="slow" advTm="1029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F1EF-25B2-454F-B258-3769ADD5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7" y="195004"/>
            <a:ext cx="10515600" cy="698131"/>
          </a:xfrm>
        </p:spPr>
        <p:txBody>
          <a:bodyPr/>
          <a:lstStyle/>
          <a:p>
            <a:r>
              <a:rPr lang="en-CH"/>
              <a:t>Undersampling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C7E534-4620-6144-AEE2-AB77CEE3C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871" y="979573"/>
            <a:ext cx="10228520" cy="55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7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F1EF-25B2-454F-B258-3769ADD5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7" y="195004"/>
            <a:ext cx="10515600" cy="698131"/>
          </a:xfrm>
        </p:spPr>
        <p:txBody>
          <a:bodyPr/>
          <a:lstStyle/>
          <a:p>
            <a:r>
              <a:rPr lang="en-CH"/>
              <a:t>Undersampling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E923D7-7275-B441-882C-33D8BFC18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870" y="1125346"/>
            <a:ext cx="10047767" cy="55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7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34"/>
    </mc:Choice>
    <mc:Fallback xmlns="">
      <p:transition spd="slow" advTm="32734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78BC-B20C-E741-864E-38537A792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Metrics for Unbalanced Dataset Scenarios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7449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1"/>
    </mc:Choice>
    <mc:Fallback xmlns="">
      <p:transition spd="slow" advTm="289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F06C95-4651-B947-97DB-0D4DE3319669}"/>
              </a:ext>
            </a:extLst>
          </p:cNvPr>
          <p:cNvSpPr txBox="1"/>
          <p:nvPr/>
        </p:nvSpPr>
        <p:spPr>
          <a:xfrm>
            <a:off x="341954" y="6305098"/>
            <a:ext cx="11587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Image Source: Kolawole, P. (2022). Convolutional Neural Network for Detecting Cancer Tumors in Microscopic Images. Retrieved 19 March 2022, from https://medium.com/swlh/convolutional-neural-network-for-detecting-cancer-tumors-in-microscopic-images-1acab6481d05</a:t>
            </a:r>
            <a:endParaRPr lang="en-CH" sz="1200">
              <a:latin typeface="Franklin Gothic Book" panose="020B05030201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A1836-8F11-324D-8C3C-80E7F37B9CD8}"/>
              </a:ext>
            </a:extLst>
          </p:cNvPr>
          <p:cNvGrpSpPr/>
          <p:nvPr/>
        </p:nvGrpSpPr>
        <p:grpSpPr>
          <a:xfrm>
            <a:off x="4279901" y="1717344"/>
            <a:ext cx="1955800" cy="3043007"/>
            <a:chOff x="3822700" y="1845733"/>
            <a:chExt cx="1955800" cy="30430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153958-74CF-7044-A72D-3E0042DE0557}"/>
                </a:ext>
              </a:extLst>
            </p:cNvPr>
            <p:cNvSpPr/>
            <p:nvPr/>
          </p:nvSpPr>
          <p:spPr>
            <a:xfrm>
              <a:off x="3822700" y="1845733"/>
              <a:ext cx="1955800" cy="30430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3200">
                  <a:solidFill>
                    <a:schemeClr val="tx1"/>
                  </a:solidFill>
                </a:rPr>
                <a:t>Classifier</a:t>
              </a:r>
            </a:p>
          </p:txBody>
        </p:sp>
        <p:pic>
          <p:nvPicPr>
            <p:cNvPr id="10" name="Graphic 9" descr="Laptop with solid fill">
              <a:extLst>
                <a:ext uri="{FF2B5EF4-FFF2-40B4-BE49-F238E27FC236}">
                  <a16:creationId xmlns:a16="http://schemas.microsoft.com/office/drawing/2014/main" id="{CC2F4310-8EB1-9140-9718-1DCD2C093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43400" y="2217919"/>
              <a:ext cx="914400" cy="914400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025E23-1887-1F4C-8B78-D5CE57EEA62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578082" y="3238848"/>
            <a:ext cx="17018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14B81A-C6F6-CA41-8786-78EBF8D390B6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>
            <a:off x="6235701" y="3238848"/>
            <a:ext cx="1951566" cy="6039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A103691-C954-3042-BEAB-D59BDAB35BF1}"/>
              </a:ext>
            </a:extLst>
          </p:cNvPr>
          <p:cNvSpPr/>
          <p:nvPr/>
        </p:nvSpPr>
        <p:spPr>
          <a:xfrm>
            <a:off x="8187267" y="2089530"/>
            <a:ext cx="2184400" cy="679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Class: TUMOR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893E86-5705-284C-BDBA-91D411B71AC7}"/>
              </a:ext>
            </a:extLst>
          </p:cNvPr>
          <p:cNvSpPr/>
          <p:nvPr/>
        </p:nvSpPr>
        <p:spPr>
          <a:xfrm>
            <a:off x="8187267" y="3503235"/>
            <a:ext cx="2184400" cy="679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Class: NOT TUMOR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6B9D4F-97BA-204A-A6A9-1525F2BC5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49" y="2341256"/>
            <a:ext cx="1629833" cy="17951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810320-1B88-6241-9DEF-0EACD5EA43D0}"/>
              </a:ext>
            </a:extLst>
          </p:cNvPr>
          <p:cNvSpPr txBox="1"/>
          <p:nvPr/>
        </p:nvSpPr>
        <p:spPr>
          <a:xfrm>
            <a:off x="939800" y="5216644"/>
            <a:ext cx="173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Input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6DDB1D-B5AD-864E-A6F6-B0B795559533}"/>
              </a:ext>
            </a:extLst>
          </p:cNvPr>
          <p:cNvSpPr txBox="1"/>
          <p:nvPr/>
        </p:nvSpPr>
        <p:spPr>
          <a:xfrm>
            <a:off x="4381501" y="5257156"/>
            <a:ext cx="173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Algorithm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8F3AB2-E65F-8E44-8C81-93AFD7A9B2D9}"/>
              </a:ext>
            </a:extLst>
          </p:cNvPr>
          <p:cNvSpPr txBox="1"/>
          <p:nvPr/>
        </p:nvSpPr>
        <p:spPr>
          <a:xfrm>
            <a:off x="8511126" y="4795491"/>
            <a:ext cx="1739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Target Labels</a:t>
            </a:r>
          </a:p>
          <a:p>
            <a:pPr algn="ctr"/>
            <a:r>
              <a:rPr lang="en-CH" sz="2400">
                <a:latin typeface="Franklin Gothic Book" panose="020B0503020102020204" pitchFamily="34" charset="0"/>
              </a:rPr>
              <a:t>Classes</a:t>
            </a:r>
          </a:p>
          <a:p>
            <a:pPr algn="ctr"/>
            <a:r>
              <a:rPr lang="en-CH" sz="24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BDAB598-6269-D646-9EC2-C6566107A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602"/>
          </a:xfrm>
        </p:spPr>
        <p:txBody>
          <a:bodyPr>
            <a:normAutofit fontScale="90000"/>
          </a:bodyPr>
          <a:lstStyle/>
          <a:p>
            <a:r>
              <a:rPr lang="en-GB"/>
              <a:t>Problem Description – Classification in Practice (binary)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0001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E9BC2-F659-3642-870D-03C6BE22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057"/>
            <a:ext cx="10515600" cy="641872"/>
          </a:xfrm>
        </p:spPr>
        <p:txBody>
          <a:bodyPr>
            <a:normAutofit fontScale="90000"/>
          </a:bodyPr>
          <a:lstStyle/>
          <a:p>
            <a:r>
              <a:rPr lang="en-CH"/>
              <a:t>Metrics - Overview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9A1378C-14D0-6C42-A879-F2F221EA5C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0820161"/>
              </p:ext>
            </p:extLst>
          </p:nvPr>
        </p:nvGraphicFramePr>
        <p:xfrm>
          <a:off x="838200" y="1825625"/>
          <a:ext cx="10515600" cy="3571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243569652"/>
                    </a:ext>
                  </a:extLst>
                </a:gridCol>
                <a:gridCol w="2424414">
                  <a:extLst>
                    <a:ext uri="{9D8B030D-6E8A-4147-A177-3AD203B41FA5}">
                      <a16:colId xmlns:a16="http://schemas.microsoft.com/office/drawing/2014/main" val="1546646484"/>
                    </a:ext>
                  </a:extLst>
                </a:gridCol>
                <a:gridCol w="2833386">
                  <a:extLst>
                    <a:ext uri="{9D8B030D-6E8A-4147-A177-3AD203B41FA5}">
                      <a16:colId xmlns:a16="http://schemas.microsoft.com/office/drawing/2014/main" val="29267708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7661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Franklin Gothic Book" panose="020B0503020102020204" pitchFamily="34" charset="0"/>
                        </a:rPr>
                        <a:t>Discussed today</a:t>
                      </a:r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>
                          <a:latin typeface="Franklin Gothic Book" panose="020B0503020102020204" pitchFamily="34" charset="0"/>
                        </a:rPr>
                        <a:t>Discussed today</a:t>
                      </a:r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884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>
                        <a:latin typeface="Wingdings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176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 pro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6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5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Balanced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74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F1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4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Area Under The Curve (AUC / Receiving Operating Curve)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5113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DEC118-EFEA-A841-937A-E81D9DE3CB4C}"/>
              </a:ext>
            </a:extLst>
          </p:cNvPr>
          <p:cNvSpPr txBox="1"/>
          <p:nvPr/>
        </p:nvSpPr>
        <p:spPr>
          <a:xfrm>
            <a:off x="838199" y="5868365"/>
            <a:ext cx="1069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>
                <a:latin typeface="Wingdings" pitchFamily="2" charset="2"/>
              </a:rPr>
              <a:t>ü </a:t>
            </a:r>
            <a:r>
              <a:rPr lang="en-CH" sz="2400">
                <a:latin typeface="Franklin Gothic Book" panose="020B0503020102020204" pitchFamily="34" charset="0"/>
              </a:rPr>
              <a:t>Confusion Matrix </a:t>
            </a:r>
            <a:r>
              <a:rPr lang="en-CH" sz="2400">
                <a:latin typeface="Franklin Gothic Book" panose="020B0503020102020204" pitchFamily="34" charset="0"/>
                <a:sym typeface="Wingdings" pitchFamily="2" charset="2"/>
              </a:rPr>
              <a:t> </a:t>
            </a:r>
            <a:r>
              <a:rPr lang="en-GB" sz="2400">
                <a:latin typeface="Franklin Gothic Book" panose="020B0503020102020204" pitchFamily="34" charset="0"/>
              </a:rPr>
              <a:t>Not really a metric (it contains multiple numbers)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911A68-9039-9747-9088-1C3CCC964114}"/>
              </a:ext>
            </a:extLst>
          </p:cNvPr>
          <p:cNvSpPr txBox="1"/>
          <p:nvPr/>
        </p:nvSpPr>
        <p:spPr>
          <a:xfrm>
            <a:off x="2178449" y="894667"/>
            <a:ext cx="3188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>
                <a:latin typeface="Franklin Gothic Book" panose="020B0503020102020204" pitchFamily="34" charset="0"/>
              </a:rPr>
              <a:t>Binary Classification</a:t>
            </a:r>
            <a:endParaRPr lang="en-CH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4725-0BFF-3A45-94DA-E04D24EF96ED}"/>
              </a:ext>
            </a:extLst>
          </p:cNvPr>
          <p:cNvSpPr txBox="1"/>
          <p:nvPr/>
        </p:nvSpPr>
        <p:spPr>
          <a:xfrm>
            <a:off x="7127591" y="894667"/>
            <a:ext cx="3188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>
                <a:latin typeface="Franklin Gothic Book" panose="020B0503020102020204" pitchFamily="34" charset="0"/>
              </a:rPr>
              <a:t>Multi-class Classification</a:t>
            </a:r>
            <a:endParaRPr lang="en-CH" sz="200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12A2700-37A7-3446-8052-22DEFA860BF3}"/>
              </a:ext>
            </a:extLst>
          </p:cNvPr>
          <p:cNvSpPr/>
          <p:nvPr/>
        </p:nvSpPr>
        <p:spPr>
          <a:xfrm rot="5400000">
            <a:off x="3081277" y="-948301"/>
            <a:ext cx="462988" cy="4949142"/>
          </a:xfrm>
          <a:prstGeom prst="leftBrace">
            <a:avLst>
              <a:gd name="adj1" fmla="val 3583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B745382-6067-9342-A739-A1545ECDD5B7}"/>
              </a:ext>
            </a:extLst>
          </p:cNvPr>
          <p:cNvSpPr/>
          <p:nvPr/>
        </p:nvSpPr>
        <p:spPr>
          <a:xfrm rot="5400000">
            <a:off x="8406113" y="-1189922"/>
            <a:ext cx="462988" cy="5432385"/>
          </a:xfrm>
          <a:prstGeom prst="leftBrace">
            <a:avLst>
              <a:gd name="adj1" fmla="val 3583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3587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46"/>
    </mc:Choice>
    <mc:Fallback xmlns="">
      <p:transition spd="slow" advTm="6024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EBCB4-2998-8E4D-96EC-830CBA28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4" y="219721"/>
            <a:ext cx="10515600" cy="1325563"/>
          </a:xfrm>
        </p:spPr>
        <p:txBody>
          <a:bodyPr/>
          <a:lstStyle/>
          <a:p>
            <a:r>
              <a:rPr lang="en-CH"/>
              <a:t>Confusion Matrix (binary classification)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3C2C12-94A9-E440-A275-E6ADF12297A0}"/>
              </a:ext>
            </a:extLst>
          </p:cNvPr>
          <p:cNvSpPr/>
          <p:nvPr/>
        </p:nvSpPr>
        <p:spPr>
          <a:xfrm>
            <a:off x="2420903" y="1786809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0 and that have a true class of 0
(TRUE POSITIVES, TP)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6BEDD6-3BCB-4440-ACB2-A6E9AABDAC09}"/>
              </a:ext>
            </a:extLst>
          </p:cNvPr>
          <p:cNvSpPr/>
          <p:nvPr/>
        </p:nvSpPr>
        <p:spPr>
          <a:xfrm>
            <a:off x="5227899" y="1786808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1 and that have a true class of 0
(FALSE NEGATIVES, FN)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966B3F-D6F7-FD4B-BFFC-A09607C8D02D}"/>
              </a:ext>
            </a:extLst>
          </p:cNvPr>
          <p:cNvSpPr/>
          <p:nvPr/>
        </p:nvSpPr>
        <p:spPr>
          <a:xfrm>
            <a:off x="2420903" y="3753831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0 and that have a true class of 1
(FALSE POSITIVES, FP)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80553-FD07-9642-B919-CD800EABBBB2}"/>
              </a:ext>
            </a:extLst>
          </p:cNvPr>
          <p:cNvSpPr/>
          <p:nvPr/>
        </p:nvSpPr>
        <p:spPr>
          <a:xfrm>
            <a:off x="5227899" y="3753830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1 and that have a true class of 1
(TRUE NEGATIVES, TN)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DE0AF-9873-7C41-8C27-52CA3C432FC9}"/>
              </a:ext>
            </a:extLst>
          </p:cNvPr>
          <p:cNvSpPr txBox="1"/>
          <p:nvPr/>
        </p:nvSpPr>
        <p:spPr>
          <a:xfrm>
            <a:off x="758680" y="2585653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Label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CE0C3-D2A4-3145-B331-E157B57769C9}"/>
              </a:ext>
            </a:extLst>
          </p:cNvPr>
          <p:cNvSpPr txBox="1"/>
          <p:nvPr/>
        </p:nvSpPr>
        <p:spPr>
          <a:xfrm>
            <a:off x="2879655" y="5853394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0D819-4EC7-644D-A001-DB2F4CBF6365}"/>
              </a:ext>
            </a:extLst>
          </p:cNvPr>
          <p:cNvSpPr txBox="1"/>
          <p:nvPr/>
        </p:nvSpPr>
        <p:spPr>
          <a:xfrm>
            <a:off x="5686653" y="5853394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188D1E-E945-9B4A-A5AD-FAEE2CD84C4B}"/>
              </a:ext>
            </a:extLst>
          </p:cNvPr>
          <p:cNvSpPr txBox="1"/>
          <p:nvPr/>
        </p:nvSpPr>
        <p:spPr>
          <a:xfrm>
            <a:off x="758680" y="4552675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Label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92A51-FE2E-0347-AE8B-904CD442CD30}"/>
              </a:ext>
            </a:extLst>
          </p:cNvPr>
          <p:cNvSpPr txBox="1"/>
          <p:nvPr/>
        </p:nvSpPr>
        <p:spPr>
          <a:xfrm>
            <a:off x="8277826" y="1929901"/>
            <a:ext cx="3914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>
                <a:latin typeface="Franklin Gothic Book" panose="020B0503020102020204" pitchFamily="34" charset="0"/>
              </a:rPr>
              <a:t>In the case of the perfect classifier:</a:t>
            </a:r>
          </a:p>
          <a:p>
            <a:r>
              <a:rPr lang="en-GB">
                <a:latin typeface="Franklin Gothic Book" panose="020B0503020102020204" pitchFamily="34" charset="0"/>
              </a:rPr>
              <a:t>FN = 0 and FP = 0 </a:t>
            </a:r>
            <a:endParaRPr lang="en-CH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C318B0-C1F2-6248-B8BF-0D152B08E364}"/>
              </a:ext>
            </a:extLst>
          </p:cNvPr>
          <p:cNvCxnSpPr/>
          <p:nvPr/>
        </p:nvCxnSpPr>
        <p:spPr>
          <a:xfrm flipH="1">
            <a:off x="7720314" y="2576232"/>
            <a:ext cx="983848" cy="378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C160ED-9E12-ED44-A9B3-6FE034F0D963}"/>
              </a:ext>
            </a:extLst>
          </p:cNvPr>
          <p:cNvCxnSpPr>
            <a:cxnSpLocks/>
          </p:cNvCxnSpPr>
          <p:nvPr/>
        </p:nvCxnSpPr>
        <p:spPr>
          <a:xfrm flipH="1">
            <a:off x="4984968" y="2576231"/>
            <a:ext cx="4786129" cy="1967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8409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589"/>
    </mc:Choice>
    <mc:Fallback xmlns="">
      <p:transition spd="slow" advTm="180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62BF1FF-FB4B-C14B-8769-9C324DB6E1A2}"/>
              </a:ext>
            </a:extLst>
          </p:cNvPr>
          <p:cNvSpPr/>
          <p:nvPr/>
        </p:nvSpPr>
        <p:spPr>
          <a:xfrm>
            <a:off x="5670698" y="4456735"/>
            <a:ext cx="4274288" cy="14762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47094-E5BC-7947-A908-0993CB35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92" y="199911"/>
            <a:ext cx="10515600" cy="811545"/>
          </a:xfrm>
        </p:spPr>
        <p:txBody>
          <a:bodyPr/>
          <a:lstStyle/>
          <a:p>
            <a:r>
              <a:rPr lang="en-CH"/>
              <a:t>Sensitivity und Specificity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/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blipFill>
                <a:blip r:embed="rId3"/>
                <a:stretch>
                  <a:fillRect l="-3333" t="-2381" r="-3333" b="-1190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F1DB218-E381-DD42-94AE-0C923DF34448}"/>
              </a:ext>
            </a:extLst>
          </p:cNvPr>
          <p:cNvSpPr txBox="1"/>
          <p:nvPr/>
        </p:nvSpPr>
        <p:spPr>
          <a:xfrm>
            <a:off x="5415490" y="1402837"/>
            <a:ext cx="6115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0 were correctly identified? 
"How many sick among all the sick have I identified?”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6802F-EDDF-674F-9DE7-FDFAB84DDE54}"/>
              </a:ext>
            </a:extLst>
          </p:cNvPr>
          <p:cNvSpPr txBox="1"/>
          <p:nvPr/>
        </p:nvSpPr>
        <p:spPr>
          <a:xfrm>
            <a:off x="823997" y="1356070"/>
            <a:ext cx="1980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Sensitivity</a:t>
            </a:r>
            <a:r>
              <a:rPr lang="en-GB">
                <a:latin typeface="Franklin Gothic Book" panose="020B0503020102020204" pitchFamily="34" charset="0"/>
              </a:rPr>
              <a:t> / Recall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Positive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457F70-4964-3D42-9731-810C264F38C0}"/>
              </a:ext>
            </a:extLst>
          </p:cNvPr>
          <p:cNvCxnSpPr/>
          <p:nvPr/>
        </p:nvCxnSpPr>
        <p:spPr>
          <a:xfrm>
            <a:off x="3168503" y="1336945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/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blipFill>
                <a:blip r:embed="rId4"/>
                <a:stretch>
                  <a:fillRect l="-2419" t="-2381" r="-1613" b="-142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9FAE1EF-5662-524F-A23F-064AD1668773}"/>
              </a:ext>
            </a:extLst>
          </p:cNvPr>
          <p:cNvSpPr txBox="1"/>
          <p:nvPr/>
        </p:nvSpPr>
        <p:spPr>
          <a:xfrm>
            <a:off x="5415490" y="2322763"/>
            <a:ext cx="6513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1 were correctly identified? </a:t>
            </a:r>
          </a:p>
          <a:p>
            <a:r>
              <a:rPr lang="en-GB">
                <a:latin typeface="Franklin Gothic Book" panose="020B0503020102020204" pitchFamily="34" charset="0"/>
              </a:rPr>
              <a:t>"How many healthy people among all healthy people have I identified?”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D0F99-C30F-6744-BB45-10454B828AA6}"/>
              </a:ext>
            </a:extLst>
          </p:cNvPr>
          <p:cNvSpPr txBox="1"/>
          <p:nvPr/>
        </p:nvSpPr>
        <p:spPr>
          <a:xfrm>
            <a:off x="459602" y="2275996"/>
            <a:ext cx="2345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Specificity</a:t>
            </a:r>
            <a:r>
              <a:rPr lang="en-GB">
                <a:latin typeface="Franklin Gothic Book" panose="020B0503020102020204" pitchFamily="34" charset="0"/>
              </a:rPr>
              <a:t> / selectivity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Negative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A04F0C-FBC9-CA4E-86A2-9CCD1822482D}"/>
              </a:ext>
            </a:extLst>
          </p:cNvPr>
          <p:cNvCxnSpPr/>
          <p:nvPr/>
        </p:nvCxnSpPr>
        <p:spPr>
          <a:xfrm>
            <a:off x="3168503" y="2256871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66EA1F5-4125-E449-A618-A8E6CE451152}"/>
              </a:ext>
            </a:extLst>
          </p:cNvPr>
          <p:cNvSpPr/>
          <p:nvPr/>
        </p:nvSpPr>
        <p:spPr>
          <a:xfrm>
            <a:off x="1231173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TP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EF76F1-ABF0-AF4A-9C92-3EB75D69B55A}"/>
              </a:ext>
            </a:extLst>
          </p:cNvPr>
          <p:cNvSpPr/>
          <p:nvPr/>
        </p:nvSpPr>
        <p:spPr>
          <a:xfrm>
            <a:off x="2153505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FN</a:t>
            </a:r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40DE8F-157D-1548-8E3B-1682345A5E4C}"/>
              </a:ext>
            </a:extLst>
          </p:cNvPr>
          <p:cNvSpPr/>
          <p:nvPr/>
        </p:nvSpPr>
        <p:spPr>
          <a:xfrm>
            <a:off x="1231173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FP</a:t>
            </a:r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F9961D-4C7F-FB4D-9DF5-6B2414749F1D}"/>
              </a:ext>
            </a:extLst>
          </p:cNvPr>
          <p:cNvSpPr/>
          <p:nvPr/>
        </p:nvSpPr>
        <p:spPr>
          <a:xfrm>
            <a:off x="2153505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TN</a:t>
            </a:r>
            <a:endParaRPr lang="en-C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CEC9B-814E-9440-8745-700608348EEA}"/>
              </a:ext>
            </a:extLst>
          </p:cNvPr>
          <p:cNvSpPr txBox="1"/>
          <p:nvPr/>
        </p:nvSpPr>
        <p:spPr>
          <a:xfrm>
            <a:off x="1216996" y="3519575"/>
            <a:ext cx="18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Confusion Matrix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490B13-AD34-764B-99CB-7E92285AC4BD}"/>
              </a:ext>
            </a:extLst>
          </p:cNvPr>
          <p:cNvSpPr txBox="1"/>
          <p:nvPr/>
        </p:nvSpPr>
        <p:spPr>
          <a:xfrm>
            <a:off x="1304939" y="5438249"/>
            <a:ext cx="169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Predicted Label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B0A71-515F-0646-8479-DD140725B96B}"/>
              </a:ext>
            </a:extLst>
          </p:cNvPr>
          <p:cNvSpPr txBox="1"/>
          <p:nvPr/>
        </p:nvSpPr>
        <p:spPr>
          <a:xfrm rot="16200000">
            <a:off x="374018" y="4595235"/>
            <a:ext cx="119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True Label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/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𝐹𝑁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blipFill>
                <a:blip r:embed="rId5"/>
                <a:stretch>
                  <a:fillRect l="-3636" r="-2727" b="-869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/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𝐹𝑃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blipFill>
                <a:blip r:embed="rId6"/>
                <a:stretch>
                  <a:fillRect l="-3571" r="-2679" b="-90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8A2DB4-D047-084A-AF9E-6597B9367BBE}"/>
                  </a:ext>
                </a:extLst>
              </p:cNvPr>
              <p:cNvSpPr txBox="1"/>
              <p:nvPr/>
            </p:nvSpPr>
            <p:spPr>
              <a:xfrm>
                <a:off x="5765248" y="3764238"/>
                <a:ext cx="503274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u="sng">
                    <a:latin typeface="Franklin Gothic Book" panose="020B0503020102020204" pitchFamily="34" charset="0"/>
                  </a:rPr>
                  <a:t>PAY ATTENTION</a:t>
                </a:r>
                <a:r>
                  <a:rPr lang="en-CH">
                    <a:latin typeface="Franklin Gothic Book" panose="020B0503020102020204" pitchFamily="34" charset="0"/>
                  </a:rPr>
                  <a:t>: Sensitivity + Specificity </a:t>
                </a:r>
                <a14:m>
                  <m:oMath xmlns:m="http://schemas.openxmlformats.org/officeDocument/2006/math">
                    <m:r>
                      <a:rPr lang="en-CH" i="1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de-DE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de-DE" b="0">
                  <a:latin typeface="Franklin Gothic Book" panose="020B0503020102020204" pitchFamily="34" charset="0"/>
                  <a:ea typeface="Cambria Math" panose="02040503050406030204" pitchFamily="18" charset="0"/>
                </a:endParaRPr>
              </a:p>
              <a:p>
                <a:endParaRPr lang="en-CH">
                  <a:latin typeface="Franklin Gothic Book" panose="020B0503020102020204" pitchFamily="34" charset="0"/>
                </a:endParaRPr>
              </a:p>
              <a:p>
                <a:endParaRPr lang="en-CH">
                  <a:latin typeface="Franklin Gothic Book" panose="020B0503020102020204" pitchFamily="34" charset="0"/>
                </a:endParaRPr>
              </a:p>
              <a:p>
                <a:r>
                  <a:rPr lang="en-GB" b="1" u="sng">
                    <a:latin typeface="Franklin Gothic Book" panose="020B0503020102020204" pitchFamily="34" charset="0"/>
                  </a:rPr>
                  <a:t>In the case of the perfect classifier:</a:t>
                </a:r>
              </a:p>
              <a:p>
                <a:r>
                  <a:rPr lang="en-GB">
                    <a:latin typeface="Franklin Gothic Book" panose="020B0503020102020204" pitchFamily="34" charset="0"/>
                  </a:rPr>
                  <a:t>FN = 0 und FP = 0 </a:t>
                </a:r>
                <a:r>
                  <a:rPr lang="en-GB">
                    <a:latin typeface="Franklin Gothic Book" panose="020B0503020102020204" pitchFamily="34" charset="0"/>
                    <a:sym typeface="Wingdings" pitchFamily="2" charset="2"/>
                  </a:rPr>
                  <a:t> P = TP und TN = N</a:t>
                </a:r>
              </a:p>
              <a:p>
                <a:endParaRPr lang="en-CH">
                  <a:latin typeface="Franklin Gothic Book" panose="020B0503020102020204" pitchFamily="34" charset="0"/>
                  <a:sym typeface="Wingdings" pitchFamily="2" charset="2"/>
                </a:endParaRPr>
              </a:p>
              <a:p>
                <a:r>
                  <a:rPr lang="en-GB" b="1">
                    <a:latin typeface="Franklin Gothic Book" panose="020B0503020102020204" pitchFamily="34" charset="0"/>
                    <a:sym typeface="Wingdings" pitchFamily="2" charset="2"/>
                  </a:rPr>
                  <a:t>Sensitivity = 1 </a:t>
                </a:r>
                <a:r>
                  <a:rPr lang="en-GB">
                    <a:latin typeface="Franklin Gothic Book" panose="020B0503020102020204" pitchFamily="34" charset="0"/>
                    <a:sym typeface="Wingdings" pitchFamily="2" charset="2"/>
                  </a:rPr>
                  <a:t>AND </a:t>
                </a:r>
                <a:r>
                  <a:rPr lang="en-GB" b="1">
                    <a:latin typeface="Franklin Gothic Book" panose="020B0503020102020204" pitchFamily="34" charset="0"/>
                    <a:sym typeface="Wingdings" pitchFamily="2" charset="2"/>
                  </a:rPr>
                  <a:t>Specificity = 1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8A2DB4-D047-084A-AF9E-6597B9367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248" y="3764238"/>
                <a:ext cx="5032744" cy="2031325"/>
              </a:xfrm>
              <a:prstGeom prst="rect">
                <a:avLst/>
              </a:prstGeom>
              <a:blipFill>
                <a:blip r:embed="rId7"/>
                <a:stretch>
                  <a:fillRect l="-1259" t="-1242" b="-372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8552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599"/>
    </mc:Choice>
    <mc:Fallback xmlns="">
      <p:transition spd="slow" advTm="114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" grpId="0"/>
      <p:bldP spid="5" grpId="0"/>
      <p:bldP spid="6" grpId="0"/>
      <p:bldP spid="9" grpId="0"/>
      <p:bldP spid="10" grpId="0"/>
      <p:bldP spid="11" grpId="0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9BFA51C-2668-644C-8321-9151C3F878EA}"/>
              </a:ext>
            </a:extLst>
          </p:cNvPr>
          <p:cNvSpPr/>
          <p:nvPr/>
        </p:nvSpPr>
        <p:spPr>
          <a:xfrm>
            <a:off x="5369773" y="4158129"/>
            <a:ext cx="5591054" cy="9087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47094-E5BC-7947-A908-0993CB35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92" y="199911"/>
            <a:ext cx="10515600" cy="811545"/>
          </a:xfrm>
        </p:spPr>
        <p:txBody>
          <a:bodyPr/>
          <a:lstStyle/>
          <a:p>
            <a:r>
              <a:rPr lang="en-CH"/>
              <a:t>Balanced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/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blipFill>
                <a:blip r:embed="rId3"/>
                <a:stretch>
                  <a:fillRect l="-3333" t="-2381" r="-3333" b="-1190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F1DB218-E381-DD42-94AE-0C923DF34448}"/>
              </a:ext>
            </a:extLst>
          </p:cNvPr>
          <p:cNvSpPr txBox="1"/>
          <p:nvPr/>
        </p:nvSpPr>
        <p:spPr>
          <a:xfrm>
            <a:off x="5415490" y="1402837"/>
            <a:ext cx="6115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0 were correctly identified? </a:t>
            </a:r>
          </a:p>
          <a:p>
            <a:r>
              <a:rPr lang="en-GB">
                <a:latin typeface="Franklin Gothic Book" panose="020B0503020102020204" pitchFamily="34" charset="0"/>
              </a:rPr>
              <a:t>"How many sick among all the sick have I identified?"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6802F-EDDF-674F-9DE7-FDFAB84DDE54}"/>
              </a:ext>
            </a:extLst>
          </p:cNvPr>
          <p:cNvSpPr txBox="1"/>
          <p:nvPr/>
        </p:nvSpPr>
        <p:spPr>
          <a:xfrm>
            <a:off x="823997" y="1356070"/>
            <a:ext cx="1980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Sensitivity</a:t>
            </a:r>
            <a:r>
              <a:rPr lang="en-GB">
                <a:latin typeface="Franklin Gothic Book" panose="020B0503020102020204" pitchFamily="34" charset="0"/>
              </a:rPr>
              <a:t> / Recall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Positive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457F70-4964-3D42-9731-810C264F38C0}"/>
              </a:ext>
            </a:extLst>
          </p:cNvPr>
          <p:cNvCxnSpPr/>
          <p:nvPr/>
        </p:nvCxnSpPr>
        <p:spPr>
          <a:xfrm>
            <a:off x="3168503" y="1336945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/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blipFill>
                <a:blip r:embed="rId4"/>
                <a:stretch>
                  <a:fillRect l="-2419" t="-2381" r="-1613" b="-142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9FAE1EF-5662-524F-A23F-064AD1668773}"/>
              </a:ext>
            </a:extLst>
          </p:cNvPr>
          <p:cNvSpPr txBox="1"/>
          <p:nvPr/>
        </p:nvSpPr>
        <p:spPr>
          <a:xfrm>
            <a:off x="5415490" y="2322763"/>
            <a:ext cx="6430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1 were correctly identified? </a:t>
            </a:r>
          </a:p>
          <a:p>
            <a:r>
              <a:rPr lang="en-GB">
                <a:latin typeface="Franklin Gothic Book" panose="020B0503020102020204" pitchFamily="34" charset="0"/>
              </a:rPr>
              <a:t>"How many healthy people among all healthy people have I identified?”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D0F99-C30F-6744-BB45-10454B828AA6}"/>
              </a:ext>
            </a:extLst>
          </p:cNvPr>
          <p:cNvSpPr txBox="1"/>
          <p:nvPr/>
        </p:nvSpPr>
        <p:spPr>
          <a:xfrm>
            <a:off x="459602" y="2275996"/>
            <a:ext cx="2345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Specificity</a:t>
            </a:r>
            <a:r>
              <a:rPr lang="en-GB">
                <a:latin typeface="Franklin Gothic Book" panose="020B0503020102020204" pitchFamily="34" charset="0"/>
              </a:rPr>
              <a:t> / selectivity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Negative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A04F0C-FBC9-CA4E-86A2-9CCD1822482D}"/>
              </a:ext>
            </a:extLst>
          </p:cNvPr>
          <p:cNvCxnSpPr/>
          <p:nvPr/>
        </p:nvCxnSpPr>
        <p:spPr>
          <a:xfrm>
            <a:off x="3168503" y="2256871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66EA1F5-4125-E449-A618-A8E6CE451152}"/>
              </a:ext>
            </a:extLst>
          </p:cNvPr>
          <p:cNvSpPr/>
          <p:nvPr/>
        </p:nvSpPr>
        <p:spPr>
          <a:xfrm>
            <a:off x="1231173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TP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EF76F1-ABF0-AF4A-9C92-3EB75D69B55A}"/>
              </a:ext>
            </a:extLst>
          </p:cNvPr>
          <p:cNvSpPr/>
          <p:nvPr/>
        </p:nvSpPr>
        <p:spPr>
          <a:xfrm>
            <a:off x="2153505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FN</a:t>
            </a:r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40DE8F-157D-1548-8E3B-1682345A5E4C}"/>
              </a:ext>
            </a:extLst>
          </p:cNvPr>
          <p:cNvSpPr/>
          <p:nvPr/>
        </p:nvSpPr>
        <p:spPr>
          <a:xfrm>
            <a:off x="1231173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FP</a:t>
            </a:r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F9961D-4C7F-FB4D-9DF5-6B2414749F1D}"/>
              </a:ext>
            </a:extLst>
          </p:cNvPr>
          <p:cNvSpPr/>
          <p:nvPr/>
        </p:nvSpPr>
        <p:spPr>
          <a:xfrm>
            <a:off x="2153505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TN</a:t>
            </a:r>
            <a:endParaRPr lang="en-C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CEC9B-814E-9440-8745-700608348EEA}"/>
              </a:ext>
            </a:extLst>
          </p:cNvPr>
          <p:cNvSpPr txBox="1"/>
          <p:nvPr/>
        </p:nvSpPr>
        <p:spPr>
          <a:xfrm>
            <a:off x="1216996" y="3519575"/>
            <a:ext cx="18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Confusion Matrix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490B13-AD34-764B-99CB-7E92285AC4BD}"/>
              </a:ext>
            </a:extLst>
          </p:cNvPr>
          <p:cNvSpPr txBox="1"/>
          <p:nvPr/>
        </p:nvSpPr>
        <p:spPr>
          <a:xfrm>
            <a:off x="1304939" y="5438249"/>
            <a:ext cx="169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Predicted Label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B0A71-515F-0646-8479-DD140725B96B}"/>
              </a:ext>
            </a:extLst>
          </p:cNvPr>
          <p:cNvSpPr txBox="1"/>
          <p:nvPr/>
        </p:nvSpPr>
        <p:spPr>
          <a:xfrm rot="16200000">
            <a:off x="374018" y="4595235"/>
            <a:ext cx="119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True Label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/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𝐹𝑁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blipFill>
                <a:blip r:embed="rId5"/>
                <a:stretch>
                  <a:fillRect l="-3636" r="-2727" b="-869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/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𝐹𝑃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blipFill>
                <a:blip r:embed="rId6"/>
                <a:stretch>
                  <a:fillRect l="-3571" r="-2679" b="-90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A4912D-F9B9-C545-B708-380385329E16}"/>
                  </a:ext>
                </a:extLst>
              </p:cNvPr>
              <p:cNvSpPr txBox="1"/>
              <p:nvPr/>
            </p:nvSpPr>
            <p:spPr>
              <a:xfrm>
                <a:off x="5226402" y="4238592"/>
                <a:ext cx="5571590" cy="627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GB" b="1">
                    <a:latin typeface="Franklin Gothic Book" panose="020B0503020102020204" pitchFamily="34" charset="0"/>
                  </a:rPr>
                  <a:t>Balanced Accuracy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GB" b="1">
                    <a:latin typeface="Franklin Gothic Book" panose="020B05030201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2400" b="0" i="1">
                            <a:latin typeface="Cambria Math" panose="02040503050406030204" pitchFamily="18" charset="0"/>
                          </a:rPr>
                          <m:t>𝑆𝑒𝑛𝑠𝑖𝑡𝑖𝑣𝑖𝑡𝑦</m:t>
                        </m:r>
                        <m:r>
                          <a:rPr lang="de-CH" sz="2400" b="0" i="1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de-CH" sz="2400" b="0" i="1">
                            <a:latin typeface="Cambria Math" panose="02040503050406030204" pitchFamily="18" charset="0"/>
                          </a:rPr>
                          <m:t>𝑆𝑝𝑒𝑐𝑖𝑓𝑖𝑐𝑖𝑡𝑦</m:t>
                        </m:r>
                      </m:num>
                      <m:den>
                        <m:r>
                          <a:rPr lang="de-CH" sz="2400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CH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A4912D-F9B9-C545-B708-380385329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402" y="4238592"/>
                <a:ext cx="5571590" cy="627672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3101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62"/>
    </mc:Choice>
    <mc:Fallback xmlns="">
      <p:transition spd="slow" advTm="21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/>
      <p:bldP spid="5" grpId="0"/>
      <p:bldP spid="6" grpId="0"/>
      <p:bldP spid="9" grpId="0"/>
      <p:bldP spid="10" grpId="0"/>
      <p:bldP spid="11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9BFA51C-2668-644C-8321-9151C3F878EA}"/>
              </a:ext>
            </a:extLst>
          </p:cNvPr>
          <p:cNvSpPr/>
          <p:nvPr/>
        </p:nvSpPr>
        <p:spPr>
          <a:xfrm>
            <a:off x="5369773" y="4158129"/>
            <a:ext cx="5591054" cy="12970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47094-E5BC-7947-A908-0993CB35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92" y="199911"/>
            <a:ext cx="10515600" cy="811545"/>
          </a:xfrm>
        </p:spPr>
        <p:txBody>
          <a:bodyPr/>
          <a:lstStyle/>
          <a:p>
            <a:r>
              <a:rPr lang="en-CH"/>
              <a:t>F1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/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blipFill>
                <a:blip r:embed="rId3"/>
                <a:stretch>
                  <a:fillRect l="-3333" t="-2381" r="-3333" b="-1190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F1DB218-E381-DD42-94AE-0C923DF34448}"/>
              </a:ext>
            </a:extLst>
          </p:cNvPr>
          <p:cNvSpPr txBox="1"/>
          <p:nvPr/>
        </p:nvSpPr>
        <p:spPr>
          <a:xfrm>
            <a:off x="5415490" y="1402837"/>
            <a:ext cx="6115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0 were correctly identified? </a:t>
            </a:r>
          </a:p>
          <a:p>
            <a:r>
              <a:rPr lang="en-GB">
                <a:latin typeface="Franklin Gothic Book" panose="020B0503020102020204" pitchFamily="34" charset="0"/>
              </a:rPr>
              <a:t>"How many sick among all the sick have I identified?"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6802F-EDDF-674F-9DE7-FDFAB84DDE54}"/>
              </a:ext>
            </a:extLst>
          </p:cNvPr>
          <p:cNvSpPr txBox="1"/>
          <p:nvPr/>
        </p:nvSpPr>
        <p:spPr>
          <a:xfrm>
            <a:off x="823997" y="1356070"/>
            <a:ext cx="1980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Sensitivity</a:t>
            </a:r>
            <a:r>
              <a:rPr lang="en-GB">
                <a:latin typeface="Franklin Gothic Book" panose="020B0503020102020204" pitchFamily="34" charset="0"/>
              </a:rPr>
              <a:t> / Recall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Positive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457F70-4964-3D42-9731-810C264F38C0}"/>
              </a:ext>
            </a:extLst>
          </p:cNvPr>
          <p:cNvCxnSpPr/>
          <p:nvPr/>
        </p:nvCxnSpPr>
        <p:spPr>
          <a:xfrm>
            <a:off x="3168503" y="1336945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/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blipFill>
                <a:blip r:embed="rId4"/>
                <a:stretch>
                  <a:fillRect l="-2419" t="-2381" r="-1613" b="-142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9FAE1EF-5662-524F-A23F-064AD1668773}"/>
              </a:ext>
            </a:extLst>
          </p:cNvPr>
          <p:cNvSpPr txBox="1"/>
          <p:nvPr/>
        </p:nvSpPr>
        <p:spPr>
          <a:xfrm>
            <a:off x="5415490" y="2322763"/>
            <a:ext cx="6620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1 were correctly identified? </a:t>
            </a:r>
          </a:p>
          <a:p>
            <a:r>
              <a:rPr lang="en-GB">
                <a:latin typeface="Franklin Gothic Book" panose="020B0503020102020204" pitchFamily="34" charset="0"/>
              </a:rPr>
              <a:t>"How many healthy people among all healthy people have I identified?”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D0F99-C30F-6744-BB45-10454B828AA6}"/>
              </a:ext>
            </a:extLst>
          </p:cNvPr>
          <p:cNvSpPr txBox="1"/>
          <p:nvPr/>
        </p:nvSpPr>
        <p:spPr>
          <a:xfrm>
            <a:off x="459602" y="2275996"/>
            <a:ext cx="2345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Specificity</a:t>
            </a:r>
            <a:r>
              <a:rPr lang="en-GB">
                <a:latin typeface="Franklin Gothic Book" panose="020B0503020102020204" pitchFamily="34" charset="0"/>
              </a:rPr>
              <a:t> / selectivity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Negative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A04F0C-FBC9-CA4E-86A2-9CCD1822482D}"/>
              </a:ext>
            </a:extLst>
          </p:cNvPr>
          <p:cNvCxnSpPr/>
          <p:nvPr/>
        </p:nvCxnSpPr>
        <p:spPr>
          <a:xfrm>
            <a:off x="3168503" y="2256871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66EA1F5-4125-E449-A618-A8E6CE451152}"/>
              </a:ext>
            </a:extLst>
          </p:cNvPr>
          <p:cNvSpPr/>
          <p:nvPr/>
        </p:nvSpPr>
        <p:spPr>
          <a:xfrm>
            <a:off x="1231173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TP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EF76F1-ABF0-AF4A-9C92-3EB75D69B55A}"/>
              </a:ext>
            </a:extLst>
          </p:cNvPr>
          <p:cNvSpPr/>
          <p:nvPr/>
        </p:nvSpPr>
        <p:spPr>
          <a:xfrm>
            <a:off x="2153505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FN</a:t>
            </a:r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40DE8F-157D-1548-8E3B-1682345A5E4C}"/>
              </a:ext>
            </a:extLst>
          </p:cNvPr>
          <p:cNvSpPr/>
          <p:nvPr/>
        </p:nvSpPr>
        <p:spPr>
          <a:xfrm>
            <a:off x="1231173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FP</a:t>
            </a:r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F9961D-4C7F-FB4D-9DF5-6B2414749F1D}"/>
              </a:ext>
            </a:extLst>
          </p:cNvPr>
          <p:cNvSpPr/>
          <p:nvPr/>
        </p:nvSpPr>
        <p:spPr>
          <a:xfrm>
            <a:off x="2153505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TN</a:t>
            </a:r>
            <a:endParaRPr lang="en-C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CEC9B-814E-9440-8745-700608348EEA}"/>
              </a:ext>
            </a:extLst>
          </p:cNvPr>
          <p:cNvSpPr txBox="1"/>
          <p:nvPr/>
        </p:nvSpPr>
        <p:spPr>
          <a:xfrm>
            <a:off x="1216996" y="3519575"/>
            <a:ext cx="18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Confusion Matrix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490B13-AD34-764B-99CB-7E92285AC4BD}"/>
              </a:ext>
            </a:extLst>
          </p:cNvPr>
          <p:cNvSpPr txBox="1"/>
          <p:nvPr/>
        </p:nvSpPr>
        <p:spPr>
          <a:xfrm>
            <a:off x="1304939" y="5438249"/>
            <a:ext cx="169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Predicted Label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B0A71-515F-0646-8479-DD140725B96B}"/>
              </a:ext>
            </a:extLst>
          </p:cNvPr>
          <p:cNvSpPr txBox="1"/>
          <p:nvPr/>
        </p:nvSpPr>
        <p:spPr>
          <a:xfrm rot="16200000">
            <a:off x="374018" y="4595235"/>
            <a:ext cx="119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True Label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/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𝐹𝑁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blipFill>
                <a:blip r:embed="rId5"/>
                <a:stretch>
                  <a:fillRect l="-3636" r="-2727" b="-869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/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𝐹𝑃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blipFill>
                <a:blip r:embed="rId6"/>
                <a:stretch>
                  <a:fillRect l="-3571" r="-2679" b="-90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A4912D-F9B9-C545-B708-380385329E16}"/>
                  </a:ext>
                </a:extLst>
              </p:cNvPr>
              <p:cNvSpPr txBox="1"/>
              <p:nvPr/>
            </p:nvSpPr>
            <p:spPr>
              <a:xfrm>
                <a:off x="6196653" y="4264920"/>
                <a:ext cx="3937295" cy="1030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de-CH" sz="2400" b="1">
                    <a:latin typeface="Franklin Gothic Book" panose="020B0503020102020204" pitchFamily="34" charset="0"/>
                  </a:rPr>
                  <a:t>F1 </a:t>
                </a:r>
                <a:r>
                  <a:rPr lang="en-GB" sz="2400" b="1">
                    <a:latin typeface="Franklin Gothic Book" panose="020B0503020102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3200" b="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de-CH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sz="32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CH" sz="3200" b="0" i="1">
                                <a:latin typeface="Cambria Math" panose="02040503050406030204" pitchFamily="18" charset="0"/>
                              </a:rPr>
                              <m:t>𝑆𝑒𝑛𝑠𝑖𝑡𝑖𝑣𝑖𝑡𝑦</m:t>
                            </m:r>
                          </m:den>
                        </m:f>
                        <m:r>
                          <a:rPr lang="de-CH" sz="3200" b="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de-CH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sz="32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CH" sz="3200" b="0" i="1">
                                <a:latin typeface="Cambria Math" panose="02040503050406030204" pitchFamily="18" charset="0"/>
                              </a:rPr>
                              <m:t>𝑆𝑝𝑒𝑐𝑖𝑓𝑖𝑐𝑖𝑡𝑦</m:t>
                            </m:r>
                          </m:den>
                        </m:f>
                      </m:den>
                    </m:f>
                  </m:oMath>
                </a14:m>
                <a:endParaRPr lang="en-CH" sz="2400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A4912D-F9B9-C545-B708-380385329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653" y="4264920"/>
                <a:ext cx="3937295" cy="1030988"/>
              </a:xfrm>
              <a:prstGeom prst="rect">
                <a:avLst/>
              </a:prstGeom>
              <a:blipFill>
                <a:blip r:embed="rId7"/>
                <a:stretch>
                  <a:fillRect l="-1613" r="-645" b="-487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E41A568-CA97-F44A-AAAF-593A2EFDB136}"/>
              </a:ext>
            </a:extLst>
          </p:cNvPr>
          <p:cNvSpPr txBox="1"/>
          <p:nvPr/>
        </p:nvSpPr>
        <p:spPr>
          <a:xfrm>
            <a:off x="7237652" y="5501170"/>
            <a:ext cx="2239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u="none" strike="noStrike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* harmonic mean</a:t>
            </a:r>
            <a:endParaRPr lang="en-CH">
              <a:latin typeface="Franklin Gothic Book" panose="020B05030201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76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42"/>
    </mc:Choice>
    <mc:Fallback xmlns="">
      <p:transition spd="slow" advTm="25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/>
      <p:bldP spid="5" grpId="0"/>
      <p:bldP spid="6" grpId="0"/>
      <p:bldP spid="9" grpId="0"/>
      <p:bldP spid="10" grpId="0"/>
      <p:bldP spid="11" grpId="0"/>
      <p:bldP spid="24" grpId="0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FA55-7B73-B049-980D-91C3989C9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52" y="0"/>
            <a:ext cx="10515600" cy="995842"/>
          </a:xfrm>
        </p:spPr>
        <p:txBody>
          <a:bodyPr/>
          <a:lstStyle/>
          <a:p>
            <a:r>
              <a:rPr lang="en-GB"/>
              <a:t>Summary – confusion matrix</a:t>
            </a:r>
            <a:endParaRPr lang="en-C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ABC1E0-3441-364D-BC17-29D3B444D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391"/>
            <a:ext cx="12192000" cy="564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3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41"/>
    </mc:Choice>
    <mc:Fallback xmlns="">
      <p:transition spd="slow" advTm="4094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18" y="442524"/>
            <a:ext cx="10515600" cy="1325563"/>
          </a:xfrm>
        </p:spPr>
        <p:txBody>
          <a:bodyPr/>
          <a:lstStyle/>
          <a:p>
            <a:r>
              <a:rPr lang="en-CH"/>
              <a:t>Class 0:1000 – Class 1:10 – Confusion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5A3E3-EEF0-5F4A-BB15-955B071F4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58" y="1893220"/>
            <a:ext cx="4065981" cy="4333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7EA51D-9FAA-7E4D-A661-4D4EA2B21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939" y="1958015"/>
            <a:ext cx="4711151" cy="4565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5611957" y="1773349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7357443" y="1760021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7485522" y="5551451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5456847" y="5551451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74CE4E-BBAD-D742-A772-F3F38A413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498" y="1786462"/>
            <a:ext cx="1580646" cy="871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D07ED2-E636-6041-BB5F-E2FD530C6E09}"/>
              </a:ext>
            </a:extLst>
          </p:cNvPr>
          <p:cNvSpPr txBox="1"/>
          <p:nvPr/>
        </p:nvSpPr>
        <p:spPr>
          <a:xfrm>
            <a:off x="9906683" y="2713344"/>
            <a:ext cx="127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100 %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0A5864-5CA9-C64E-BC5B-7F44C415A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498" y="3441072"/>
            <a:ext cx="1703994" cy="9331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0E76A3-A692-D644-81EF-383A1D825492}"/>
              </a:ext>
            </a:extLst>
          </p:cNvPr>
          <p:cNvSpPr txBox="1"/>
          <p:nvPr/>
        </p:nvSpPr>
        <p:spPr>
          <a:xfrm>
            <a:off x="10115471" y="448643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0 %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CE7B86-3EA1-FD44-9062-B60049833368}"/>
                  </a:ext>
                </a:extLst>
              </p:cNvPr>
              <p:cNvSpPr txBox="1"/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400" b="0" i="0">
                          <a:latin typeface="Cambria Math" panose="02040503050406030204" pitchFamily="18" charset="0"/>
                        </a:rPr>
                        <m:t>50%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CE7B86-3EA1-FD44-9062-B60049833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blipFill>
                <a:blip r:embed="rId9"/>
                <a:stretch>
                  <a:fillRect l="-1754" r="-5263" b="-1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1462341-D51D-AD4B-94F2-3484CDEC528C}"/>
              </a:ext>
            </a:extLst>
          </p:cNvPr>
          <p:cNvSpPr txBox="1"/>
          <p:nvPr/>
        </p:nvSpPr>
        <p:spPr>
          <a:xfrm>
            <a:off x="9461766" y="5210548"/>
            <a:ext cx="222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>
                <a:latin typeface="Franklin Gothic Book" panose="020B0503020102020204" pitchFamily="34" charset="0"/>
              </a:rPr>
              <a:t>Balanced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659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41"/>
    </mc:Choice>
    <mc:Fallback xmlns="">
      <p:transition spd="slow" advTm="76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7" grpId="0"/>
      <p:bldP spid="18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D03AF-0409-FF4B-9A84-F5C89EF10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579" y="1722753"/>
            <a:ext cx="4523180" cy="46168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7" y="312456"/>
            <a:ext cx="10515600" cy="1325563"/>
          </a:xfrm>
        </p:spPr>
        <p:txBody>
          <a:bodyPr/>
          <a:lstStyle/>
          <a:p>
            <a:r>
              <a:rPr lang="en-CH"/>
              <a:t>Class 0:1000 – Class 1:50 – Confusion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5103626" y="1603007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6849112" y="1589679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6977191" y="5381109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4948516" y="5381109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755C4A-AB71-F447-B8FB-59C2261401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66"/>
          <a:stretch/>
        </p:blipFill>
        <p:spPr>
          <a:xfrm>
            <a:off x="215267" y="1722753"/>
            <a:ext cx="3826626" cy="44947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C4C88E-F0D5-D243-8D39-78DDF62F6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077" y="1836289"/>
            <a:ext cx="1639801" cy="904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A61050-D90A-4947-AEBD-457F872A4CAC}"/>
              </a:ext>
            </a:extLst>
          </p:cNvPr>
          <p:cNvSpPr txBox="1"/>
          <p:nvPr/>
        </p:nvSpPr>
        <p:spPr>
          <a:xfrm>
            <a:off x="9616342" y="2747895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99.7 %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43D3E3-6FC6-4D46-BF05-7B2822264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356" y="3449982"/>
            <a:ext cx="1710305" cy="9365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3AFCFA-800A-AF43-9D4E-4799EEF3F826}"/>
              </a:ext>
            </a:extLst>
          </p:cNvPr>
          <p:cNvSpPr txBox="1"/>
          <p:nvPr/>
        </p:nvSpPr>
        <p:spPr>
          <a:xfrm>
            <a:off x="9745383" y="4428613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50 %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50B687-912C-0E4D-9D51-7679C4963FF0}"/>
                  </a:ext>
                </a:extLst>
              </p:cNvPr>
              <p:cNvSpPr txBox="1"/>
              <p:nvPr/>
            </p:nvSpPr>
            <p:spPr>
              <a:xfrm>
                <a:off x="9616342" y="5529582"/>
                <a:ext cx="16580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400" b="0" i="0">
                          <a:latin typeface="Cambria Math" panose="02040503050406030204" pitchFamily="18" charset="0"/>
                        </a:rPr>
                        <m:t>74.9%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50B687-912C-0E4D-9D51-7679C4963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342" y="5529582"/>
                <a:ext cx="1658083" cy="369332"/>
              </a:xfrm>
              <a:prstGeom prst="rect">
                <a:avLst/>
              </a:prstGeom>
              <a:blipFill>
                <a:blip r:embed="rId9"/>
                <a:stretch>
                  <a:fillRect l="-1515" r="-4545" b="-1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7029FE1-CE8D-E343-9353-FC3843C86601}"/>
              </a:ext>
            </a:extLst>
          </p:cNvPr>
          <p:cNvSpPr txBox="1"/>
          <p:nvPr/>
        </p:nvSpPr>
        <p:spPr>
          <a:xfrm>
            <a:off x="9330655" y="5208024"/>
            <a:ext cx="222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>
                <a:latin typeface="Franklin Gothic Book" panose="020B0503020102020204" pitchFamily="34" charset="0"/>
              </a:rPr>
              <a:t>Balanced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182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42"/>
    </mc:Choice>
    <mc:Fallback xmlns="">
      <p:transition spd="slow" advTm="18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6" grpId="0"/>
      <p:bldP spid="17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C0C99A-782B-CF41-969C-65062C4D3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494" y="1913860"/>
            <a:ext cx="4555226" cy="45043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75" y="439810"/>
            <a:ext cx="10515600" cy="1325563"/>
          </a:xfrm>
        </p:spPr>
        <p:txBody>
          <a:bodyPr/>
          <a:lstStyle/>
          <a:p>
            <a:r>
              <a:rPr lang="en-CH"/>
              <a:t>Class 0:1000 – Class 1:100 – Confusion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5380074" y="1742522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7125560" y="1729194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7253639" y="5520624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5224964" y="5520624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1345F9-9078-B44C-879E-98BB599C4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75" y="1913860"/>
            <a:ext cx="3815554" cy="42584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91D28E-64EA-C540-A199-856F65F8C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3976" y="1981087"/>
            <a:ext cx="1639801" cy="904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34B9BE-C507-3947-9C58-8C0AF9D9AE46}"/>
              </a:ext>
            </a:extLst>
          </p:cNvPr>
          <p:cNvSpPr txBox="1"/>
          <p:nvPr/>
        </p:nvSpPr>
        <p:spPr>
          <a:xfrm>
            <a:off x="9949126" y="2873684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98.9 %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C041EC-527C-614E-A97C-BB7E21140D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9417" y="3701027"/>
            <a:ext cx="1698251" cy="9299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DDE3F9-EDC6-B24B-8120-43D7C453217E}"/>
              </a:ext>
            </a:extLst>
          </p:cNvPr>
          <p:cNvSpPr txBox="1"/>
          <p:nvPr/>
        </p:nvSpPr>
        <p:spPr>
          <a:xfrm>
            <a:off x="10084194" y="4631022"/>
            <a:ext cx="109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61 %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2C2278-4F80-3D4D-9600-6E41EDF8DD0A}"/>
                  </a:ext>
                </a:extLst>
              </p:cNvPr>
              <p:cNvSpPr txBox="1"/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400" b="0" i="0">
                          <a:latin typeface="Cambria Math" panose="02040503050406030204" pitchFamily="18" charset="0"/>
                        </a:rPr>
                        <m:t>80%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2C2278-4F80-3D4D-9600-6E41EDF8D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blipFill>
                <a:blip r:embed="rId9"/>
                <a:stretch>
                  <a:fillRect l="-1754" r="-4386" b="-1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A4C414F-8592-714E-85D8-204E0B2AAF3B}"/>
              </a:ext>
            </a:extLst>
          </p:cNvPr>
          <p:cNvSpPr txBox="1"/>
          <p:nvPr/>
        </p:nvSpPr>
        <p:spPr>
          <a:xfrm>
            <a:off x="9461766" y="5210548"/>
            <a:ext cx="222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>
                <a:latin typeface="Franklin Gothic Book" panose="020B0503020102020204" pitchFamily="34" charset="0"/>
              </a:rPr>
              <a:t>Balanced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746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91"/>
    </mc:Choice>
    <mc:Fallback xmlns="">
      <p:transition spd="slow" advTm="14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6" grpId="0"/>
      <p:bldP spid="17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4D46F-C098-8349-B75A-EC3476A1F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944" y="1894623"/>
            <a:ext cx="4563252" cy="4546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640" y="304635"/>
            <a:ext cx="10515600" cy="1325563"/>
          </a:xfrm>
        </p:spPr>
        <p:txBody>
          <a:bodyPr/>
          <a:lstStyle/>
          <a:p>
            <a:r>
              <a:rPr lang="en-CH"/>
              <a:t>Class 0:1000 – Class 1:1000 – Confusion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5209952" y="1709957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6955438" y="1696629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7083517" y="5488059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chemeClr val="bg1"/>
                </a:solidFill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5054842" y="5488059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1A67C8-7F4C-9E48-926E-A652009B7A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7" b="4851"/>
          <a:stretch/>
        </p:blipFill>
        <p:spPr>
          <a:xfrm>
            <a:off x="609600" y="1729195"/>
            <a:ext cx="3636227" cy="40518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374656-E5D4-E746-85AE-CF2FBB6E9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4492" y="1909709"/>
            <a:ext cx="1591582" cy="8777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EF5812-DA6C-D141-841A-45F34F59DF9C}"/>
              </a:ext>
            </a:extLst>
          </p:cNvPr>
          <p:cNvSpPr txBox="1"/>
          <p:nvPr/>
        </p:nvSpPr>
        <p:spPr>
          <a:xfrm>
            <a:off x="9763628" y="2787104"/>
            <a:ext cx="1346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91.2 %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C9C39E-0918-7745-80B5-F836355F8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0784" y="3609232"/>
            <a:ext cx="1678997" cy="9194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253F67-E5D9-7F43-9CB0-57DDE8F2F879}"/>
              </a:ext>
            </a:extLst>
          </p:cNvPr>
          <p:cNvSpPr txBox="1"/>
          <p:nvPr/>
        </p:nvSpPr>
        <p:spPr>
          <a:xfrm>
            <a:off x="9679647" y="4528683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90.7 %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D69F26-76C0-B544-A501-37016A565D21}"/>
                  </a:ext>
                </a:extLst>
              </p:cNvPr>
              <p:cNvSpPr txBox="1"/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400" b="0" i="0">
                          <a:latin typeface="Cambria Math" panose="02040503050406030204" pitchFamily="18" charset="0"/>
                        </a:rPr>
                        <m:t>91%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D69F26-76C0-B544-A501-37016A565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blipFill>
                <a:blip r:embed="rId9"/>
                <a:stretch>
                  <a:fillRect l="-1754" r="-4386" b="-1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FF317A5-E35A-9D46-AA55-FCED1B31A5F1}"/>
              </a:ext>
            </a:extLst>
          </p:cNvPr>
          <p:cNvSpPr txBox="1"/>
          <p:nvPr/>
        </p:nvSpPr>
        <p:spPr>
          <a:xfrm>
            <a:off x="9461766" y="5210548"/>
            <a:ext cx="222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>
                <a:latin typeface="Franklin Gothic Book" panose="020B0503020102020204" pitchFamily="34" charset="0"/>
              </a:rPr>
              <a:t>Balanced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144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70"/>
    </mc:Choice>
    <mc:Fallback xmlns="">
      <p:transition spd="slow" advTm="19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046C-190F-7546-996F-598D28CC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" y="195792"/>
            <a:ext cx="10515600" cy="1505685"/>
          </a:xfrm>
        </p:spPr>
        <p:txBody>
          <a:bodyPr>
            <a:normAutofit/>
          </a:bodyPr>
          <a:lstStyle/>
          <a:p>
            <a:r>
              <a:rPr lang="en-GB"/>
              <a:t>Datasets in der Praxis (hospital-acquired infections)</a:t>
            </a:r>
            <a:endParaRPr lang="en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91F32-017A-C14A-87D7-560224B9E5ED}"/>
              </a:ext>
            </a:extLst>
          </p:cNvPr>
          <p:cNvSpPr txBox="1"/>
          <p:nvPr/>
        </p:nvSpPr>
        <p:spPr>
          <a:xfrm>
            <a:off x="1891251" y="2274838"/>
            <a:ext cx="84890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>
                <a:latin typeface="Franklin Gothic Book" panose="020B0503020102020204" pitchFamily="34" charset="0"/>
              </a:rPr>
              <a:t>683 patients</a:t>
            </a:r>
          </a:p>
          <a:p>
            <a:endParaRPr lang="en-GB" sz="3600">
              <a:latin typeface="Franklin Gothic Book" panose="020B0503020102020204" pitchFamily="34" charset="0"/>
            </a:endParaRPr>
          </a:p>
          <a:p>
            <a:r>
              <a:rPr lang="en-GB" sz="3600">
                <a:latin typeface="Franklin Gothic Book" panose="020B0503020102020204" pitchFamily="34" charset="0"/>
              </a:rPr>
              <a:t>Class 0 (Infected): 75 (11% of the total) </a:t>
            </a:r>
          </a:p>
          <a:p>
            <a:r>
              <a:rPr lang="en-GB" sz="3600">
                <a:latin typeface="Franklin Gothic Book" panose="020B0503020102020204" pitchFamily="34" charset="0"/>
              </a:rPr>
              <a:t>Class 1 (healthy): 608 (89% of the total)</a:t>
            </a:r>
            <a:endParaRPr lang="en-CH" sz="3600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67D3C-14DF-DE4E-A4B5-931C04A2A588}"/>
              </a:ext>
            </a:extLst>
          </p:cNvPr>
          <p:cNvSpPr txBox="1"/>
          <p:nvPr/>
        </p:nvSpPr>
        <p:spPr>
          <a:xfrm>
            <a:off x="341954" y="6385208"/>
            <a:ext cx="11587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solidFill>
                  <a:srgbClr val="000000"/>
                </a:solidFill>
                <a:latin typeface="Franklin Gothic Book" panose="020B0503020102020204" pitchFamily="34" charset="0"/>
              </a:rPr>
              <a:t>Cohen, Gilles, et al. "Learning from imbalanced data in surveillance of nosocomial infection." Artificial intelligence in medicine 37.1 (2006): 7-18</a:t>
            </a:r>
            <a:endParaRPr lang="en-CH" sz="12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8024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80" y="290746"/>
            <a:ext cx="10515600" cy="1325563"/>
          </a:xfrm>
        </p:spPr>
        <p:txBody>
          <a:bodyPr/>
          <a:lstStyle/>
          <a:p>
            <a:r>
              <a:rPr lang="en-CH"/>
              <a:t>Class 0:1000 – Class 1:10 – Confusion Matrix (mit vs. ohne Oversampling)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7EA51D-9FAA-7E4D-A661-4D4EA2B21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287" y="1879920"/>
            <a:ext cx="4711151" cy="4565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6615305" y="1695254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8360791" y="1681926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8488870" y="547335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6460195" y="5473356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4B2EF5-760B-3342-980D-5E41B543D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2" y="1736621"/>
            <a:ext cx="4472882" cy="44896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29CAAD-2319-9346-96EB-476A42F3A2EB}"/>
              </a:ext>
            </a:extLst>
          </p:cNvPr>
          <p:cNvSpPr txBox="1"/>
          <p:nvPr/>
        </p:nvSpPr>
        <p:spPr>
          <a:xfrm>
            <a:off x="2704172" y="5288690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chemeClr val="bg1"/>
                </a:solidFill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D09B6A-F63A-9047-9FA9-19E3B8ECA07C}"/>
              </a:ext>
            </a:extLst>
          </p:cNvPr>
          <p:cNvSpPr txBox="1"/>
          <p:nvPr/>
        </p:nvSpPr>
        <p:spPr>
          <a:xfrm>
            <a:off x="675497" y="5288690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76542-33DC-0B4F-800B-7316E86373EB}"/>
              </a:ext>
            </a:extLst>
          </p:cNvPr>
          <p:cNvSpPr txBox="1"/>
          <p:nvPr/>
        </p:nvSpPr>
        <p:spPr>
          <a:xfrm>
            <a:off x="735932" y="1565283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8F393-2AF4-A749-99F2-45B52463953D}"/>
              </a:ext>
            </a:extLst>
          </p:cNvPr>
          <p:cNvSpPr txBox="1"/>
          <p:nvPr/>
        </p:nvSpPr>
        <p:spPr>
          <a:xfrm>
            <a:off x="2481418" y="1551955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85D2B-CBA4-F44C-859A-E35450D7DDB3}"/>
              </a:ext>
            </a:extLst>
          </p:cNvPr>
          <p:cNvSpPr txBox="1"/>
          <p:nvPr/>
        </p:nvSpPr>
        <p:spPr>
          <a:xfrm>
            <a:off x="1108942" y="6245663"/>
            <a:ext cx="276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b="1">
                <a:solidFill>
                  <a:srgbClr val="FF0000"/>
                </a:solidFill>
              </a:rPr>
              <a:t>WITH OVERSAMPLING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79E9CB-6A82-DB4D-BEDD-C789428311B4}"/>
              </a:ext>
            </a:extLst>
          </p:cNvPr>
          <p:cNvSpPr txBox="1"/>
          <p:nvPr/>
        </p:nvSpPr>
        <p:spPr>
          <a:xfrm>
            <a:off x="6809088" y="6347123"/>
            <a:ext cx="3103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 b="1">
                <a:solidFill>
                  <a:srgbClr val="FF0000"/>
                </a:solidFill>
              </a:rPr>
              <a:t>WITHOUT OVERSAMPLING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E35CFD-E18C-204E-97F2-44D3485CC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301" y="2084094"/>
            <a:ext cx="1329339" cy="7331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04FB6B7-E09C-444F-AD61-0BC85182F55F}"/>
              </a:ext>
            </a:extLst>
          </p:cNvPr>
          <p:cNvSpPr txBox="1"/>
          <p:nvPr/>
        </p:nvSpPr>
        <p:spPr>
          <a:xfrm>
            <a:off x="4529843" y="2863504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86.7 %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7938325-9C26-0F4F-81E1-6ABF7D5769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994" y="3429000"/>
            <a:ext cx="1470849" cy="8054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15A94A-E9E2-1940-BC54-5C7AA3C8C8E7}"/>
              </a:ext>
            </a:extLst>
          </p:cNvPr>
          <p:cNvSpPr txBox="1"/>
          <p:nvPr/>
        </p:nvSpPr>
        <p:spPr>
          <a:xfrm>
            <a:off x="4645592" y="4385728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90.6 %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AA693A-B39B-9443-9AD0-961C78910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3169" y="2111756"/>
            <a:ext cx="1329339" cy="7331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C96126-81A0-0D4E-98C7-D5ECCB5E5C94}"/>
              </a:ext>
            </a:extLst>
          </p:cNvPr>
          <p:cNvSpPr txBox="1"/>
          <p:nvPr/>
        </p:nvSpPr>
        <p:spPr>
          <a:xfrm>
            <a:off x="10490711" y="2891166"/>
            <a:ext cx="127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100 %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7FC581-F02F-9040-85D9-1D055BFD1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2480" y="3533161"/>
            <a:ext cx="1470849" cy="80546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FB25F77-A182-944E-AEC0-FAD0222BD215}"/>
              </a:ext>
            </a:extLst>
          </p:cNvPr>
          <p:cNvSpPr txBox="1"/>
          <p:nvPr/>
        </p:nvSpPr>
        <p:spPr>
          <a:xfrm>
            <a:off x="10666880" y="4387461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0 %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8F88A9-59AA-F245-A35D-0C984DACDDAE}"/>
                  </a:ext>
                </a:extLst>
              </p:cNvPr>
              <p:cNvSpPr txBox="1"/>
              <p:nvPr/>
            </p:nvSpPr>
            <p:spPr>
              <a:xfrm>
                <a:off x="4862157" y="5246189"/>
                <a:ext cx="12483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0">
                          <a:latin typeface="Cambria Math" panose="02040503050406030204" pitchFamily="18" charset="0"/>
                        </a:rPr>
                        <m:t>88.7%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8F88A9-59AA-F245-A35D-0C984DACD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157" y="5246189"/>
                <a:ext cx="1248355" cy="276999"/>
              </a:xfrm>
              <a:prstGeom prst="rect">
                <a:avLst/>
              </a:prstGeom>
              <a:blipFill>
                <a:blip r:embed="rId9"/>
                <a:stretch>
                  <a:fillRect l="-3061" r="-5102" b="-1818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B8365C9-CB7D-5342-B10D-37CF74F8E44B}"/>
              </a:ext>
            </a:extLst>
          </p:cNvPr>
          <p:cNvSpPr txBox="1"/>
          <p:nvPr/>
        </p:nvSpPr>
        <p:spPr>
          <a:xfrm>
            <a:off x="4395193" y="4937532"/>
            <a:ext cx="181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600" b="1">
                <a:latin typeface="Franklin Gothic Book" panose="020B0503020102020204" pitchFamily="34" charset="0"/>
              </a:rPr>
              <a:t>Balanced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12236A-0513-7B45-BB40-52F9515BCB12}"/>
                  </a:ext>
                </a:extLst>
              </p:cNvPr>
              <p:cNvSpPr txBox="1"/>
              <p:nvPr/>
            </p:nvSpPr>
            <p:spPr>
              <a:xfrm>
                <a:off x="10666880" y="5305727"/>
                <a:ext cx="1072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0">
                          <a:latin typeface="Cambria Math" panose="02040503050406030204" pitchFamily="18" charset="0"/>
                        </a:rPr>
                        <m:t>50%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12236A-0513-7B45-BB40-52F9515BC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6880" y="5305727"/>
                <a:ext cx="1072025" cy="276999"/>
              </a:xfrm>
              <a:prstGeom prst="rect">
                <a:avLst/>
              </a:prstGeom>
              <a:blipFill>
                <a:blip r:embed="rId10"/>
                <a:stretch>
                  <a:fillRect l="-3529" r="-5882" b="-173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8F1FD44-C500-E24A-8837-3672A4008E40}"/>
              </a:ext>
            </a:extLst>
          </p:cNvPr>
          <p:cNvSpPr txBox="1"/>
          <p:nvPr/>
        </p:nvSpPr>
        <p:spPr>
          <a:xfrm>
            <a:off x="10199916" y="4997070"/>
            <a:ext cx="181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600" b="1">
                <a:latin typeface="Franklin Gothic Book" panose="020B0503020102020204" pitchFamily="34" charset="0"/>
              </a:rPr>
              <a:t>Balanced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887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87"/>
    </mc:Choice>
    <mc:Fallback xmlns="">
      <p:transition spd="slow" advTm="54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  <p:bldP spid="25" grpId="0"/>
      <p:bldP spid="26" grpId="0"/>
      <p:bldP spid="27" grpId="0"/>
      <p:bldP spid="28" grpId="0"/>
      <p:bldP spid="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EA02-CD40-854F-8EC0-F952B8D67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09" y="152475"/>
            <a:ext cx="10515600" cy="793824"/>
          </a:xfrm>
        </p:spPr>
        <p:txBody>
          <a:bodyPr/>
          <a:lstStyle/>
          <a:p>
            <a:r>
              <a:rPr lang="en-CH"/>
              <a:t>Real-life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DF25D-9AF1-0E45-90B8-07A90407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095" y="1223642"/>
            <a:ext cx="10515600" cy="15106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/>
              <a:t>Study on hospital-acquired infections: “</a:t>
            </a:r>
            <a:r>
              <a:rPr lang="en-GB" sz="2400" b="1"/>
              <a:t>Out of 683 patients, only 75 (11% of the total) were infected and 608 were not</a:t>
            </a:r>
            <a:r>
              <a:rPr lang="en-GB" sz="2400"/>
              <a:t>” (Cohen, Gilles, et al. "Learning from imbalanced data in surveillance of nosocomial infection." </a:t>
            </a:r>
            <a:r>
              <a:rPr lang="en-GB" sz="2400" i="1"/>
              <a:t>Artificial intelligence in medicine</a:t>
            </a:r>
            <a:r>
              <a:rPr lang="en-GB" sz="2400"/>
              <a:t> 37.1 (2006): 7-18)</a:t>
            </a:r>
          </a:p>
          <a:p>
            <a:endParaRPr lang="en-CH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DFC03-69E8-AF49-9803-B65263CA4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9162"/>
            <a:ext cx="12192000" cy="25616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46FB89-D14D-E94B-98D3-3035723EAC40}"/>
              </a:ext>
            </a:extLst>
          </p:cNvPr>
          <p:cNvSpPr/>
          <p:nvPr/>
        </p:nvSpPr>
        <p:spPr>
          <a:xfrm>
            <a:off x="2870792" y="3570333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A413D-DB19-C846-86F8-DB7B7C6C1D53}"/>
              </a:ext>
            </a:extLst>
          </p:cNvPr>
          <p:cNvSpPr/>
          <p:nvPr/>
        </p:nvSpPr>
        <p:spPr>
          <a:xfrm>
            <a:off x="10556358" y="3556383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F4385-1472-A94B-BFC5-3156AB35A916}"/>
              </a:ext>
            </a:extLst>
          </p:cNvPr>
          <p:cNvSpPr txBox="1"/>
          <p:nvPr/>
        </p:nvSpPr>
        <p:spPr>
          <a:xfrm>
            <a:off x="710610" y="4486732"/>
            <a:ext cx="166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(Decision Trees)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02F8-F82C-AA4A-81CB-9CCA7D754EE2}"/>
              </a:ext>
            </a:extLst>
          </p:cNvPr>
          <p:cNvSpPr txBox="1"/>
          <p:nvPr/>
        </p:nvSpPr>
        <p:spPr>
          <a:xfrm>
            <a:off x="458973" y="392578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(kNN)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B78B2F-5416-A948-9604-4D2EE559C975}"/>
              </a:ext>
            </a:extLst>
          </p:cNvPr>
          <p:cNvSpPr/>
          <p:nvPr/>
        </p:nvSpPr>
        <p:spPr>
          <a:xfrm>
            <a:off x="5682857" y="3556383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E8A530-1548-8F49-AC35-C92ED86C5FEC}"/>
              </a:ext>
            </a:extLst>
          </p:cNvPr>
          <p:cNvSpPr txBox="1"/>
          <p:nvPr/>
        </p:nvSpPr>
        <p:spPr>
          <a:xfrm>
            <a:off x="7535120" y="39257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0.58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F7937-B8CC-C849-8F0F-F642A8AE47BB}"/>
                  </a:ext>
                </a:extLst>
              </p:cNvPr>
              <p:cNvSpPr txBox="1"/>
              <p:nvPr/>
            </p:nvSpPr>
            <p:spPr>
              <a:xfrm>
                <a:off x="7703787" y="3566703"/>
                <a:ext cx="3089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F7937-B8CC-C849-8F0F-F642A8AE4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787" y="3566703"/>
                <a:ext cx="308995" cy="276999"/>
              </a:xfrm>
              <a:prstGeom prst="rect">
                <a:avLst/>
              </a:prstGeom>
              <a:blipFill>
                <a:blip r:embed="rId4"/>
                <a:stretch>
                  <a:fillRect l="-12000" r="-4000" b="-1304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10C93C9-E677-704C-854B-1D0509F9E205}"/>
              </a:ext>
            </a:extLst>
          </p:cNvPr>
          <p:cNvSpPr txBox="1"/>
          <p:nvPr/>
        </p:nvSpPr>
        <p:spPr>
          <a:xfrm>
            <a:off x="7533269" y="4184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0.73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89D78-0E9F-6647-866D-58E06A4F871C}"/>
              </a:ext>
            </a:extLst>
          </p:cNvPr>
          <p:cNvSpPr txBox="1"/>
          <p:nvPr/>
        </p:nvSpPr>
        <p:spPr>
          <a:xfrm>
            <a:off x="7533269" y="44662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0.62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F43663-515A-A841-8F16-DC2DB02377E6}"/>
              </a:ext>
            </a:extLst>
          </p:cNvPr>
          <p:cNvSpPr txBox="1"/>
          <p:nvPr/>
        </p:nvSpPr>
        <p:spPr>
          <a:xfrm>
            <a:off x="7533269" y="47456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4AB09A-B920-6E4B-A066-269AB5214387}"/>
              </a:ext>
            </a:extLst>
          </p:cNvPr>
          <p:cNvSpPr txBox="1"/>
          <p:nvPr/>
        </p:nvSpPr>
        <p:spPr>
          <a:xfrm>
            <a:off x="7529567" y="50246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0.68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FD0164-55B6-A042-A90B-BBBCCE4A2E40}"/>
              </a:ext>
            </a:extLst>
          </p:cNvPr>
          <p:cNvSpPr/>
          <p:nvPr/>
        </p:nvSpPr>
        <p:spPr>
          <a:xfrm>
            <a:off x="7378456" y="3556383"/>
            <a:ext cx="885869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AE6EC0-15D8-5743-AD35-96716E4DDE1E}"/>
              </a:ext>
            </a:extLst>
          </p:cNvPr>
          <p:cNvSpPr txBox="1"/>
          <p:nvPr/>
        </p:nvSpPr>
        <p:spPr>
          <a:xfrm>
            <a:off x="458973" y="6285053"/>
            <a:ext cx="5808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* CWA – Class Weighted Accuracy (proposed in the paper)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385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68"/>
    </mc:Choice>
    <mc:Fallback xmlns="">
      <p:transition spd="slow" advTm="119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 animBg="1"/>
      <p:bldP spid="5" grpId="0"/>
      <p:bldP spid="6" grpId="0"/>
      <p:bldP spid="15" grpId="0"/>
      <p:bldP spid="16" grpId="0"/>
      <p:bldP spid="17" grpId="0"/>
      <p:bldP spid="18" grpId="0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72BE7E-D469-1244-A9D0-16DC0D87B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2" y="2303134"/>
            <a:ext cx="12192000" cy="2961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16EA02-CD40-854F-8EC0-F952B8D67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09" y="152475"/>
            <a:ext cx="10515600" cy="793824"/>
          </a:xfrm>
        </p:spPr>
        <p:txBody>
          <a:bodyPr/>
          <a:lstStyle/>
          <a:p>
            <a:r>
              <a:rPr lang="en-CH"/>
              <a:t>Real-life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DF25D-9AF1-0E45-90B8-07A90407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77414"/>
            <a:ext cx="10515600" cy="1510605"/>
          </a:xfrm>
        </p:spPr>
        <p:txBody>
          <a:bodyPr>
            <a:normAutofit/>
          </a:bodyPr>
          <a:lstStyle/>
          <a:p>
            <a:r>
              <a:rPr lang="en-GB" sz="2400"/>
              <a:t>Study on hospital-acquired infections: “</a:t>
            </a:r>
            <a:r>
              <a:rPr lang="en-GB" sz="2400" b="1"/>
              <a:t>Out of 683 patients, only 75 (11% of the total) were infected and 608 were not</a:t>
            </a:r>
            <a:r>
              <a:rPr lang="en-GB" sz="2400"/>
              <a:t>” (Cohen, Gilles, et al. "Learning from imbalanced data in surveillance of nosocomial infection." </a:t>
            </a:r>
            <a:r>
              <a:rPr lang="en-GB" sz="2400" i="1"/>
              <a:t>Artificial intelligence in medicine</a:t>
            </a:r>
            <a:r>
              <a:rPr lang="en-GB" sz="2400"/>
              <a:t> 37.1 (2006): 7-18)</a:t>
            </a:r>
          </a:p>
          <a:p>
            <a:endParaRPr lang="en-CH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46FB89-D14D-E94B-98D3-3035723EAC40}"/>
              </a:ext>
            </a:extLst>
          </p:cNvPr>
          <p:cNvSpPr/>
          <p:nvPr/>
        </p:nvSpPr>
        <p:spPr>
          <a:xfrm>
            <a:off x="2098158" y="3138563"/>
            <a:ext cx="728085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A413D-DB19-C846-86F8-DB7B7C6C1D53}"/>
              </a:ext>
            </a:extLst>
          </p:cNvPr>
          <p:cNvSpPr/>
          <p:nvPr/>
        </p:nvSpPr>
        <p:spPr>
          <a:xfrm>
            <a:off x="10940907" y="3175817"/>
            <a:ext cx="121033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F4385-1472-A94B-BFC5-3156AB35A916}"/>
              </a:ext>
            </a:extLst>
          </p:cNvPr>
          <p:cNvSpPr txBox="1"/>
          <p:nvPr/>
        </p:nvSpPr>
        <p:spPr>
          <a:xfrm>
            <a:off x="572380" y="4095533"/>
            <a:ext cx="166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(Decision Trees)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02F8-F82C-AA4A-81CB-9CCA7D754EE2}"/>
              </a:ext>
            </a:extLst>
          </p:cNvPr>
          <p:cNvSpPr txBox="1"/>
          <p:nvPr/>
        </p:nvSpPr>
        <p:spPr>
          <a:xfrm>
            <a:off x="458972" y="354521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(kNN)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E55E37-E347-FA41-B972-D82B09DADC2B}"/>
              </a:ext>
            </a:extLst>
          </p:cNvPr>
          <p:cNvSpPr/>
          <p:nvPr/>
        </p:nvSpPr>
        <p:spPr>
          <a:xfrm>
            <a:off x="7313436" y="3138563"/>
            <a:ext cx="863001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B34136-A6AF-7743-9268-D4E25B0CA535}"/>
              </a:ext>
            </a:extLst>
          </p:cNvPr>
          <p:cNvSpPr/>
          <p:nvPr/>
        </p:nvSpPr>
        <p:spPr>
          <a:xfrm>
            <a:off x="5808925" y="3138563"/>
            <a:ext cx="121033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920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518"/>
    </mc:Choice>
    <mc:Fallback xmlns="">
      <p:transition spd="slow" advTm="93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0177B-D6BF-2D49-9D74-AA64F6C7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– Images and Neural Networks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6545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5"/>
    </mc:Choice>
    <mc:Fallback xmlns="">
      <p:transition spd="slow" advTm="6205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6CA80-592E-4847-84A8-EFD9594F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3A1D8-24D4-AC40-9EB8-C525614AA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/>
              <a:t>Are neural networks smarter? Can they handle unbalanced records?
</a:t>
            </a:r>
          </a:p>
          <a:p>
            <a:pPr marL="0" indent="0" algn="ctr">
              <a:buNone/>
            </a:pPr>
            <a:r>
              <a:rPr lang="en-GB" sz="3600">
                <a:solidFill>
                  <a:srgbClr val="FF0000"/>
                </a:solidFill>
              </a:rPr>
              <a:t>The goal is to convince you that what we've seen can happen with almost any algorithm.</a:t>
            </a:r>
            <a:endParaRPr lang="en-CH" sz="3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61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8"/>
    </mc:Choice>
    <mc:Fallback xmlns="">
      <p:transition spd="slow" advTm="2808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93FB-CB7B-6F4B-A7BE-C3D1913B1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25" y="365125"/>
            <a:ext cx="10515600" cy="857619"/>
          </a:xfrm>
        </p:spPr>
        <p:txBody>
          <a:bodyPr>
            <a:normAutofit/>
          </a:bodyPr>
          <a:lstStyle/>
          <a:p>
            <a:r>
              <a:rPr lang="en-CH"/>
              <a:t>Problem </a:t>
            </a:r>
            <a:r>
              <a:rPr lang="en-GB"/>
              <a:t>Description</a:t>
            </a:r>
            <a:endParaRPr lang="en-CH"/>
          </a:p>
        </p:txBody>
      </p:sp>
      <p:pic>
        <p:nvPicPr>
          <p:cNvPr id="1026" name="Picture 2" descr="MNIST Database Examples - Size Normalized">
            <a:extLst>
              <a:ext uri="{FF2B5EF4-FFF2-40B4-BE49-F238E27FC236}">
                <a16:creationId xmlns:a16="http://schemas.microsoft.com/office/drawing/2014/main" id="{CF3F0EF4-2B1C-814F-8E6D-07439591BF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737" y="1496016"/>
            <a:ext cx="43389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4CBD63-EF28-4F4D-AD12-08FB031A3501}"/>
              </a:ext>
            </a:extLst>
          </p:cNvPr>
          <p:cNvSpPr txBox="1"/>
          <p:nvPr/>
        </p:nvSpPr>
        <p:spPr>
          <a:xfrm>
            <a:off x="925033" y="1690688"/>
            <a:ext cx="47421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latin typeface="Franklin Gothic Book" panose="020B0503020102020204" pitchFamily="34" charset="0"/>
              </a:rPr>
              <a:t>I want to develop a classifier that distinguishes the 1 from all the others.</a:t>
            </a:r>
          </a:p>
          <a:p>
            <a:endParaRPr lang="en-GB" sz="3200">
              <a:latin typeface="Franklin Gothic Book" panose="020B0503020102020204" pitchFamily="34" charset="0"/>
            </a:endParaRPr>
          </a:p>
          <a:p>
            <a:r>
              <a:rPr lang="en-GB" sz="3200" b="1">
                <a:latin typeface="Franklin Gothic Book" panose="020B0503020102020204" pitchFamily="34" charset="0"/>
              </a:rPr>
              <a:t>Number 1s</a:t>
            </a:r>
            <a:r>
              <a:rPr lang="en-GB" sz="3200">
                <a:latin typeface="Franklin Gothic Book" panose="020B0503020102020204" pitchFamily="34" charset="0"/>
              </a:rPr>
              <a:t>: 6742 (11.2%)</a:t>
            </a:r>
          </a:p>
          <a:p>
            <a:r>
              <a:rPr lang="en-GB" sz="3200" b="1">
                <a:latin typeface="Franklin Gothic Book" panose="020B0503020102020204" pitchFamily="34" charset="0"/>
              </a:rPr>
              <a:t>Number 0,2,3,4,5,6,7,8,9</a:t>
            </a:r>
            <a:r>
              <a:rPr lang="en-GB" sz="3200">
                <a:latin typeface="Franklin Gothic Book" panose="020B0503020102020204" pitchFamily="34" charset="0"/>
              </a:rPr>
              <a:t>: ca. 53258 (88.8%)</a:t>
            </a:r>
            <a:endParaRPr lang="en-CH" sz="3200">
              <a:latin typeface="Franklin Gothic Book" panose="020B0503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12E05A-1A59-194A-9355-34C345AB69B5}"/>
              </a:ext>
            </a:extLst>
          </p:cNvPr>
          <p:cNvSpPr txBox="1"/>
          <p:nvPr/>
        </p:nvSpPr>
        <p:spPr>
          <a:xfrm>
            <a:off x="6766737" y="5852542"/>
            <a:ext cx="4500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Handwritten digits – 28x28 pixel images</a:t>
            </a:r>
          </a:p>
        </p:txBody>
      </p:sp>
    </p:spTree>
    <p:extLst>
      <p:ext uri="{BB962C8B-B14F-4D97-AF65-F5344CB8AC3E}">
        <p14:creationId xmlns:p14="http://schemas.microsoft.com/office/powerpoint/2010/main" val="43142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91"/>
    </mc:Choice>
    <mc:Fallback xmlns="">
      <p:transition spd="slow" advTm="3959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B7EC9-8B74-3F47-AEA2-3968D0A6B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Confusion Matrix 1 vs. all (MNIST)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A0FAAE-0222-ED40-AD50-A868A7DC34CC}"/>
              </a:ext>
            </a:extLst>
          </p:cNvPr>
          <p:cNvSpPr/>
          <p:nvPr/>
        </p:nvSpPr>
        <p:spPr>
          <a:xfrm>
            <a:off x="3423684" y="2169042"/>
            <a:ext cx="2541182" cy="15417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8055F3-67DD-F746-9870-98BE6BBC17FB}"/>
              </a:ext>
            </a:extLst>
          </p:cNvPr>
          <p:cNvSpPr/>
          <p:nvPr/>
        </p:nvSpPr>
        <p:spPr>
          <a:xfrm>
            <a:off x="5964866" y="2169041"/>
            <a:ext cx="2541182" cy="15417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>
                <a:solidFill>
                  <a:schemeClr val="tx1"/>
                </a:solidFill>
                <a:latin typeface="Franklin Gothic Book" panose="020B0503020102020204" pitchFamily="34" charset="0"/>
              </a:rPr>
              <a:t>6742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7A7835-119E-9C4B-844D-2791F8B8ECAA}"/>
              </a:ext>
            </a:extLst>
          </p:cNvPr>
          <p:cNvSpPr/>
          <p:nvPr/>
        </p:nvSpPr>
        <p:spPr>
          <a:xfrm>
            <a:off x="3423684" y="3710763"/>
            <a:ext cx="2541182" cy="15417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0F5217-C3C7-C447-9CCD-AD1A40A3184B}"/>
              </a:ext>
            </a:extLst>
          </p:cNvPr>
          <p:cNvSpPr/>
          <p:nvPr/>
        </p:nvSpPr>
        <p:spPr>
          <a:xfrm>
            <a:off x="5964866" y="3710762"/>
            <a:ext cx="2541182" cy="15417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>
                <a:solidFill>
                  <a:schemeClr val="tx1"/>
                </a:solidFill>
              </a:rPr>
              <a:t>53258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37A8E-D00E-7E42-AC76-D247717DA09D}"/>
              </a:ext>
            </a:extLst>
          </p:cNvPr>
          <p:cNvSpPr txBox="1"/>
          <p:nvPr/>
        </p:nvSpPr>
        <p:spPr>
          <a:xfrm>
            <a:off x="1259932" y="2767732"/>
            <a:ext cx="1786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True Label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3DE7B2-4686-314A-8EAD-3553E6CD6826}"/>
              </a:ext>
            </a:extLst>
          </p:cNvPr>
          <p:cNvSpPr txBox="1"/>
          <p:nvPr/>
        </p:nvSpPr>
        <p:spPr>
          <a:xfrm>
            <a:off x="3432848" y="5691436"/>
            <a:ext cx="2455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Predicted Label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9D533-9EA5-844D-8DD7-79D1EA25FE01}"/>
              </a:ext>
            </a:extLst>
          </p:cNvPr>
          <p:cNvSpPr txBox="1"/>
          <p:nvPr/>
        </p:nvSpPr>
        <p:spPr>
          <a:xfrm>
            <a:off x="651720" y="4158456"/>
            <a:ext cx="2430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H" sz="2400">
                <a:latin typeface="Franklin Gothic Book" panose="020B0503020102020204" pitchFamily="34" charset="0"/>
              </a:rPr>
              <a:t>True Label </a:t>
            </a:r>
          </a:p>
          <a:p>
            <a:pPr algn="r"/>
            <a:r>
              <a:rPr lang="en-CH" sz="2400">
                <a:latin typeface="Franklin Gothic Book" panose="020B0503020102020204" pitchFamily="34" charset="0"/>
              </a:rPr>
              <a:t>0,2,3,4,5,6,7,8,9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EA9C70-5316-0E4D-8F66-329B5647ACF6}"/>
              </a:ext>
            </a:extLst>
          </p:cNvPr>
          <p:cNvSpPr txBox="1"/>
          <p:nvPr/>
        </p:nvSpPr>
        <p:spPr>
          <a:xfrm>
            <a:off x="6096000" y="5552936"/>
            <a:ext cx="2430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Predicted Label </a:t>
            </a:r>
          </a:p>
          <a:p>
            <a:r>
              <a:rPr lang="en-CH" sz="2400">
                <a:latin typeface="Franklin Gothic Book" panose="020B0503020102020204" pitchFamily="34" charset="0"/>
              </a:rPr>
              <a:t>0,2,3,4,5,6,7,8,9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8279E6-E020-6148-BD66-EEC82634BC2B}"/>
              </a:ext>
            </a:extLst>
          </p:cNvPr>
          <p:cNvSpPr txBox="1"/>
          <p:nvPr/>
        </p:nvSpPr>
        <p:spPr>
          <a:xfrm>
            <a:off x="9569302" y="5229771"/>
            <a:ext cx="2541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* </a:t>
            </a:r>
            <a:r>
              <a:rPr lang="en-GB">
                <a:latin typeface="Franklin Gothic Book" panose="020B0503020102020204" pitchFamily="34" charset="0"/>
              </a:rPr>
              <a:t>Not relevant: Results of a neural network with 1 neuron with sigmoid activation function</a:t>
            </a:r>
            <a:r>
              <a:rPr lang="en-CH">
                <a:latin typeface="Franklin Gothic Book" panose="020B0503020102020204" pitchFamily="34" charset="0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659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76"/>
    </mc:Choice>
    <mc:Fallback xmlns="">
      <p:transition spd="slow" advTm="63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0130-B452-614C-B9DF-15675F76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Receiving Operating Curve (ROC)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13BD0-C446-EF41-92FE-9D7FB87CC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/>
              <a:t>The ROC curve is a very important method for studying binary classification metrics.</a:t>
            </a:r>
            <a:br>
              <a:rPr lang="en-GB" sz="3200"/>
            </a:br>
            <a:r>
              <a:rPr lang="en-GB" sz="3200"/>
              <a:t>
It is used to derive the Area Under the Cruve (AUC) metric.</a:t>
            </a:r>
          </a:p>
          <a:p>
            <a:endParaRPr lang="en-GB" sz="3200"/>
          </a:p>
          <a:p>
            <a:r>
              <a:rPr lang="en-GB" sz="3200"/>
              <a:t>Since it requires more time, it is left to you to study.</a:t>
            </a:r>
            <a:endParaRPr lang="en-CH" sz="3200"/>
          </a:p>
        </p:txBody>
      </p:sp>
    </p:spTree>
    <p:extLst>
      <p:ext uri="{BB962C8B-B14F-4D97-AF65-F5344CB8AC3E}">
        <p14:creationId xmlns:p14="http://schemas.microsoft.com/office/powerpoint/2010/main" val="412680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507"/>
    </mc:Choice>
    <mc:Fallback xmlns="">
      <p:transition spd="slow" advTm="74507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F282C-AAC0-664B-AB18-825BFD89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3" y="269432"/>
            <a:ext cx="10515600" cy="1325563"/>
          </a:xfrm>
        </p:spPr>
        <p:txBody>
          <a:bodyPr/>
          <a:lstStyle/>
          <a:p>
            <a:r>
              <a:rPr lang="en-GB"/>
              <a:t>Metrics for Multi-Class Problems</a:t>
            </a:r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5F1216-2CCF-0D4E-BF3D-5129108F2056}"/>
              </a:ext>
            </a:extLst>
          </p:cNvPr>
          <p:cNvSpPr txBox="1"/>
          <p:nvPr/>
        </p:nvSpPr>
        <p:spPr>
          <a:xfrm>
            <a:off x="723014" y="1997839"/>
            <a:ext cx="103968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>
                <a:latin typeface="Franklin Gothic Book" panose="020B0503020102020204" pitchFamily="34" charset="0"/>
              </a:rPr>
              <a:t>Multiclass classification is the problem of classifying instances into one of three or more classes.</a:t>
            </a:r>
          </a:p>
          <a:p>
            <a:endParaRPr lang="en-GB" sz="3600">
              <a:latin typeface="Franklin Gothic Book" panose="020B0503020102020204" pitchFamily="34" charset="0"/>
            </a:endParaRPr>
          </a:p>
          <a:p>
            <a:r>
              <a:rPr lang="en-GB" sz="3600">
                <a:latin typeface="Franklin Gothic Book" panose="020B0503020102020204" pitchFamily="34" charset="0"/>
              </a:rPr>
              <a:t>e.g. diabetes type I, II or "gestational". </a:t>
            </a:r>
            <a:endParaRPr lang="en-CH" sz="36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8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644"/>
    </mc:Choice>
    <mc:Fallback xmlns="">
      <p:transition spd="slow" advTm="239644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E9BC2-F659-3642-870D-03C6BE22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057"/>
            <a:ext cx="10515600" cy="641872"/>
          </a:xfrm>
        </p:spPr>
        <p:txBody>
          <a:bodyPr>
            <a:normAutofit fontScale="90000"/>
          </a:bodyPr>
          <a:lstStyle/>
          <a:p>
            <a:r>
              <a:rPr lang="en-CH"/>
              <a:t>Metrics - Overview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9A1378C-14D0-6C42-A879-F2F221EA5C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9700622"/>
              </p:ext>
            </p:extLst>
          </p:nvPr>
        </p:nvGraphicFramePr>
        <p:xfrm>
          <a:off x="838200" y="1825625"/>
          <a:ext cx="10515600" cy="3571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243569652"/>
                    </a:ext>
                  </a:extLst>
                </a:gridCol>
                <a:gridCol w="2424414">
                  <a:extLst>
                    <a:ext uri="{9D8B030D-6E8A-4147-A177-3AD203B41FA5}">
                      <a16:colId xmlns:a16="http://schemas.microsoft.com/office/drawing/2014/main" val="1546646484"/>
                    </a:ext>
                  </a:extLst>
                </a:gridCol>
                <a:gridCol w="2833386">
                  <a:extLst>
                    <a:ext uri="{9D8B030D-6E8A-4147-A177-3AD203B41FA5}">
                      <a16:colId xmlns:a16="http://schemas.microsoft.com/office/drawing/2014/main" val="29267708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7661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Franklin Gothic Book" panose="020B0503020102020204" pitchFamily="34" charset="0"/>
                        </a:rPr>
                        <a:t>Discussed today</a:t>
                      </a:r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884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>
                        <a:latin typeface="Wingdings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176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 pro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6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5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Balanced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74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F1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4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Area Under The Curve (AUC / Receiving Operating Curve)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5113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DEC118-EFEA-A841-937A-E81D9DE3CB4C}"/>
              </a:ext>
            </a:extLst>
          </p:cNvPr>
          <p:cNvSpPr txBox="1"/>
          <p:nvPr/>
        </p:nvSpPr>
        <p:spPr>
          <a:xfrm>
            <a:off x="838199" y="5868365"/>
            <a:ext cx="1069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>
                <a:latin typeface="Wingdings" pitchFamily="2" charset="2"/>
              </a:rPr>
              <a:t>ü </a:t>
            </a:r>
            <a:r>
              <a:rPr lang="en-CH" sz="2400">
                <a:latin typeface="Franklin Gothic Book" panose="020B0503020102020204" pitchFamily="34" charset="0"/>
              </a:rPr>
              <a:t>Confusion Matrix </a:t>
            </a:r>
            <a:r>
              <a:rPr lang="en-CH" sz="2400">
                <a:latin typeface="Franklin Gothic Book" panose="020B0503020102020204" pitchFamily="34" charset="0"/>
                <a:sym typeface="Wingdings" pitchFamily="2" charset="2"/>
              </a:rPr>
              <a:t> </a:t>
            </a:r>
            <a:r>
              <a:rPr lang="en-GB" sz="2400">
                <a:latin typeface="Franklin Gothic Book" panose="020B0503020102020204" pitchFamily="34" charset="0"/>
              </a:rPr>
              <a:t>Not really a metric (it contains multiple numbers)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911A68-9039-9747-9088-1C3CCC964114}"/>
              </a:ext>
            </a:extLst>
          </p:cNvPr>
          <p:cNvSpPr txBox="1"/>
          <p:nvPr/>
        </p:nvSpPr>
        <p:spPr>
          <a:xfrm>
            <a:off x="2178449" y="894667"/>
            <a:ext cx="3188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>
                <a:latin typeface="Franklin Gothic Book" panose="020B0503020102020204" pitchFamily="34" charset="0"/>
              </a:rPr>
              <a:t>Binary Classification</a:t>
            </a:r>
            <a:endParaRPr lang="en-CH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4725-0BFF-3A45-94DA-E04D24EF96ED}"/>
              </a:ext>
            </a:extLst>
          </p:cNvPr>
          <p:cNvSpPr txBox="1"/>
          <p:nvPr/>
        </p:nvSpPr>
        <p:spPr>
          <a:xfrm>
            <a:off x="7127591" y="894667"/>
            <a:ext cx="3188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>
                <a:latin typeface="Franklin Gothic Book" panose="020B0503020102020204" pitchFamily="34" charset="0"/>
              </a:rPr>
              <a:t>Multi-class Classification</a:t>
            </a:r>
            <a:endParaRPr lang="en-CH" sz="200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12A2700-37A7-3446-8052-22DEFA860BF3}"/>
              </a:ext>
            </a:extLst>
          </p:cNvPr>
          <p:cNvSpPr/>
          <p:nvPr/>
        </p:nvSpPr>
        <p:spPr>
          <a:xfrm rot="5400000">
            <a:off x="3081277" y="-948301"/>
            <a:ext cx="462988" cy="4949142"/>
          </a:xfrm>
          <a:prstGeom prst="leftBrace">
            <a:avLst>
              <a:gd name="adj1" fmla="val 3583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B745382-6067-9342-A739-A1545ECDD5B7}"/>
              </a:ext>
            </a:extLst>
          </p:cNvPr>
          <p:cNvSpPr/>
          <p:nvPr/>
        </p:nvSpPr>
        <p:spPr>
          <a:xfrm rot="5400000">
            <a:off x="8406113" y="-1189922"/>
            <a:ext cx="462988" cy="5432385"/>
          </a:xfrm>
          <a:prstGeom prst="leftBrace">
            <a:avLst>
              <a:gd name="adj1" fmla="val 3583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2540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46"/>
    </mc:Choice>
    <mc:Fallback xmlns="">
      <p:transition spd="slow" advTm="6024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046C-190F-7546-996F-598D28CC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" y="195793"/>
            <a:ext cx="10515600" cy="862542"/>
          </a:xfrm>
        </p:spPr>
        <p:txBody>
          <a:bodyPr>
            <a:normAutofit/>
          </a:bodyPr>
          <a:lstStyle/>
          <a:p>
            <a:r>
              <a:rPr lang="en-GB"/>
              <a:t>Datasets in practice (Microsope images)</a:t>
            </a:r>
            <a:endParaRPr lang="en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6EF1E9-3FF8-C040-9613-D2F1B6932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098" y="2338973"/>
            <a:ext cx="2417251" cy="2662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5FF62-91DE-EE43-B79C-D8DF318D2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849" y="2297943"/>
            <a:ext cx="2466155" cy="2674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D91F32-017A-C14A-87D7-560224B9E5ED}"/>
              </a:ext>
            </a:extLst>
          </p:cNvPr>
          <p:cNvSpPr txBox="1"/>
          <p:nvPr/>
        </p:nvSpPr>
        <p:spPr>
          <a:xfrm>
            <a:off x="1816099" y="1453348"/>
            <a:ext cx="74252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220,000 training images - 57,458 test images 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5B9E3-D94E-E244-88AE-08B656543690}"/>
              </a:ext>
            </a:extLst>
          </p:cNvPr>
          <p:cNvSpPr txBox="1"/>
          <p:nvPr/>
        </p:nvSpPr>
        <p:spPr>
          <a:xfrm>
            <a:off x="2226715" y="5047619"/>
            <a:ext cx="27220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Class 0 (no Tumor)</a:t>
            </a:r>
          </a:p>
          <a:p>
            <a:pPr algn="ctr"/>
            <a:r>
              <a:rPr lang="en-CH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55% of images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DF401-F842-074C-BF62-4C514FF55044}"/>
              </a:ext>
            </a:extLst>
          </p:cNvPr>
          <p:cNvSpPr txBox="1"/>
          <p:nvPr/>
        </p:nvSpPr>
        <p:spPr>
          <a:xfrm>
            <a:off x="6077918" y="5047619"/>
            <a:ext cx="27220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Class 1 (Tumor)</a:t>
            </a:r>
          </a:p>
          <a:p>
            <a:pPr algn="ctr"/>
            <a:r>
              <a:rPr lang="en-CH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45% of images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67D3C-14DF-DE4E-A4B5-931C04A2A588}"/>
              </a:ext>
            </a:extLst>
          </p:cNvPr>
          <p:cNvSpPr txBox="1"/>
          <p:nvPr/>
        </p:nvSpPr>
        <p:spPr>
          <a:xfrm>
            <a:off x="341954" y="6305098"/>
            <a:ext cx="11587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Image Source: Kolawole, P. (2022). Convolutional Neural Network for Detecting Cancer Tumors in Microscopic Images. Retrieved 19 March 2022, from https://medium.com/swlh/convolutional-neural-network-for-detecting-cancer-tumors-in-microscopic-images-1acab6481d05</a:t>
            </a:r>
            <a:endParaRPr lang="en-CH" sz="12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7714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EBCB4-2998-8E4D-96EC-830CBA28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64" y="72475"/>
            <a:ext cx="11647206" cy="690059"/>
          </a:xfrm>
        </p:spPr>
        <p:txBody>
          <a:bodyPr>
            <a:normAutofit fontScale="90000"/>
          </a:bodyPr>
          <a:lstStyle/>
          <a:p>
            <a:r>
              <a:rPr lang="en-CH"/>
              <a:t>Confusion Matrix (Multi-class classification)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3C2C12-94A9-E440-A275-E6ADF12297A0}"/>
              </a:ext>
            </a:extLst>
          </p:cNvPr>
          <p:cNvSpPr/>
          <p:nvPr/>
        </p:nvSpPr>
        <p:spPr>
          <a:xfrm>
            <a:off x="2098987" y="953433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0 and that have a true class of 0
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6BEDD6-3BCB-4440-ACB2-A6E9AABDAC09}"/>
              </a:ext>
            </a:extLst>
          </p:cNvPr>
          <p:cNvSpPr/>
          <p:nvPr/>
        </p:nvSpPr>
        <p:spPr>
          <a:xfrm>
            <a:off x="4905983" y="953432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1 and that have a true class of 0
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966B3F-D6F7-FD4B-BFFC-A09607C8D02D}"/>
              </a:ext>
            </a:extLst>
          </p:cNvPr>
          <p:cNvSpPr/>
          <p:nvPr/>
        </p:nvSpPr>
        <p:spPr>
          <a:xfrm>
            <a:off x="2098987" y="2920455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0 and that have a true class of 1
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80553-FD07-9642-B919-CD800EABBBB2}"/>
              </a:ext>
            </a:extLst>
          </p:cNvPr>
          <p:cNvSpPr/>
          <p:nvPr/>
        </p:nvSpPr>
        <p:spPr>
          <a:xfrm>
            <a:off x="4905983" y="2920454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1 and that have a true class of 1
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DE0AF-9873-7C41-8C27-52CA3C432FC9}"/>
              </a:ext>
            </a:extLst>
          </p:cNvPr>
          <p:cNvSpPr txBox="1"/>
          <p:nvPr/>
        </p:nvSpPr>
        <p:spPr>
          <a:xfrm>
            <a:off x="436764" y="1752277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Label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CE0C3-D2A4-3145-B331-E157B57769C9}"/>
              </a:ext>
            </a:extLst>
          </p:cNvPr>
          <p:cNvSpPr txBox="1"/>
          <p:nvPr/>
        </p:nvSpPr>
        <p:spPr>
          <a:xfrm>
            <a:off x="2523015" y="5936378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0D819-4EC7-644D-A001-DB2F4CBF6365}"/>
              </a:ext>
            </a:extLst>
          </p:cNvPr>
          <p:cNvSpPr txBox="1"/>
          <p:nvPr/>
        </p:nvSpPr>
        <p:spPr>
          <a:xfrm>
            <a:off x="5330013" y="5936378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188D1E-E945-9B4A-A5AD-FAEE2CD84C4B}"/>
              </a:ext>
            </a:extLst>
          </p:cNvPr>
          <p:cNvSpPr txBox="1"/>
          <p:nvPr/>
        </p:nvSpPr>
        <p:spPr>
          <a:xfrm>
            <a:off x="436764" y="3719299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Label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15C0E3-FDA6-D243-87F9-B73D71B2111D}"/>
              </a:ext>
            </a:extLst>
          </p:cNvPr>
          <p:cNvSpPr/>
          <p:nvPr/>
        </p:nvSpPr>
        <p:spPr>
          <a:xfrm>
            <a:off x="7712979" y="953431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2 and that have a true class of 0
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D32C8D-20BF-1D4C-B9B6-25460DA0152E}"/>
              </a:ext>
            </a:extLst>
          </p:cNvPr>
          <p:cNvSpPr txBox="1"/>
          <p:nvPr/>
        </p:nvSpPr>
        <p:spPr>
          <a:xfrm>
            <a:off x="8166462" y="5967177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DA25C5-69CA-D84E-B5E8-3E81AF87FD19}"/>
              </a:ext>
            </a:extLst>
          </p:cNvPr>
          <p:cNvSpPr txBox="1"/>
          <p:nvPr/>
        </p:nvSpPr>
        <p:spPr>
          <a:xfrm rot="1800000">
            <a:off x="9018567" y="3611577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95437-6128-1E4F-AF3C-CBC2F3663C07}"/>
              </a:ext>
            </a:extLst>
          </p:cNvPr>
          <p:cNvSpPr txBox="1"/>
          <p:nvPr/>
        </p:nvSpPr>
        <p:spPr>
          <a:xfrm rot="5400000">
            <a:off x="3514728" y="5119541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245E6B-0372-0841-B94B-27C9C34D2C57}"/>
              </a:ext>
            </a:extLst>
          </p:cNvPr>
          <p:cNvSpPr txBox="1"/>
          <p:nvPr/>
        </p:nvSpPr>
        <p:spPr>
          <a:xfrm rot="5400000">
            <a:off x="6064060" y="5119540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A5329E-FBDC-BE47-AF4B-19B0621CC5D8}"/>
              </a:ext>
            </a:extLst>
          </p:cNvPr>
          <p:cNvSpPr txBox="1"/>
          <p:nvPr/>
        </p:nvSpPr>
        <p:spPr>
          <a:xfrm rot="5400000">
            <a:off x="9037838" y="5119541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AFF793-3BAD-B745-B79C-8500A9088888}"/>
              </a:ext>
            </a:extLst>
          </p:cNvPr>
          <p:cNvSpPr txBox="1"/>
          <p:nvPr/>
        </p:nvSpPr>
        <p:spPr>
          <a:xfrm>
            <a:off x="10856993" y="1531809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8A7C0-3E6C-F149-9E86-13A338E0F6E1}"/>
              </a:ext>
            </a:extLst>
          </p:cNvPr>
          <p:cNvSpPr txBox="1"/>
          <p:nvPr/>
        </p:nvSpPr>
        <p:spPr>
          <a:xfrm>
            <a:off x="950014" y="5166507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>
                <a:latin typeface="Franklin Gothic Book" panose="020B0503020102020204" pitchFamily="34" charset="0"/>
              </a:rPr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212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60"/>
    </mc:Choice>
    <mc:Fallback xmlns="">
      <p:transition spd="slow" advTm="36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E6F2D-8B15-C847-A645-59C32B030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606"/>
            <a:ext cx="10515600" cy="1325563"/>
          </a:xfrm>
        </p:spPr>
        <p:txBody>
          <a:bodyPr/>
          <a:lstStyle/>
          <a:p>
            <a:r>
              <a:rPr lang="en-CH"/>
              <a:t>Quiz: </a:t>
            </a:r>
            <a:r>
              <a:rPr lang="en-GB"/>
              <a:t>Classifier is good or bad</a:t>
            </a:r>
            <a:r>
              <a:rPr lang="en-CH"/>
              <a:t>?</a:t>
            </a:r>
          </a:p>
        </p:txBody>
      </p:sp>
      <p:pic>
        <p:nvPicPr>
          <p:cNvPr id="3074" name="Picture 2" descr="Confusion matrix for an untargeted adversarial example in MNIST [3]. |  Download Scientific Diagram">
            <a:extLst>
              <a:ext uri="{FF2B5EF4-FFF2-40B4-BE49-F238E27FC236}">
                <a16:creationId xmlns:a16="http://schemas.microsoft.com/office/drawing/2014/main" id="{C17DE239-4860-834B-ABDC-6EFB731AB5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065" y="1478169"/>
            <a:ext cx="5697870" cy="493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A79DA5-5BEB-9F44-A96B-1F34A288F327}"/>
              </a:ext>
            </a:extLst>
          </p:cNvPr>
          <p:cNvSpPr txBox="1"/>
          <p:nvPr/>
        </p:nvSpPr>
        <p:spPr>
          <a:xfrm>
            <a:off x="352063" y="6492875"/>
            <a:ext cx="11487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>
                <a:solidFill>
                  <a:srgbClr val="222222"/>
                </a:solidFill>
                <a:effectLst/>
                <a:latin typeface="Franklin Gothic Book" panose="020B0503020102020204" pitchFamily="34" charset="0"/>
              </a:rPr>
              <a:t>Kwon, Hyun, et al. "Random untargeted adversarial example on deep neural network." </a:t>
            </a:r>
            <a:r>
              <a:rPr lang="en-GB" sz="1200" b="0" i="1" u="none" strike="noStrike">
                <a:solidFill>
                  <a:srgbClr val="222222"/>
                </a:solidFill>
                <a:effectLst/>
                <a:latin typeface="Franklin Gothic Book" panose="020B0503020102020204" pitchFamily="34" charset="0"/>
              </a:rPr>
              <a:t>Symmetry</a:t>
            </a:r>
            <a:r>
              <a:rPr lang="en-GB" sz="1200" b="0" i="0" u="none" strike="noStrike">
                <a:solidFill>
                  <a:srgbClr val="222222"/>
                </a:solidFill>
                <a:effectLst/>
                <a:latin typeface="Franklin Gothic Book" panose="020B0503020102020204" pitchFamily="34" charset="0"/>
              </a:rPr>
              <a:t> 10.12 (2018): 738.</a:t>
            </a:r>
            <a:endParaRPr lang="en-CH" sz="12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17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88"/>
    </mc:Choice>
    <mc:Fallback xmlns="">
      <p:transition spd="slow" advTm="33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A79DA5-5BEB-9F44-A96B-1F34A288F327}"/>
              </a:ext>
            </a:extLst>
          </p:cNvPr>
          <p:cNvSpPr txBox="1"/>
          <p:nvPr/>
        </p:nvSpPr>
        <p:spPr>
          <a:xfrm>
            <a:off x="352063" y="6396335"/>
            <a:ext cx="11487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solidFill>
                  <a:srgbClr val="222222"/>
                </a:solidFill>
                <a:latin typeface="Franklin Gothic Book" panose="020B0503020102020204" pitchFamily="34" charset="0"/>
              </a:rPr>
              <a:t>Oyedotun, Oyebade K., Djamila Aouada, and Bjorn Ottersten. "Improving the capacity of very deep networks with maxout units." 2018 IEEE International Conference on Acoustics, Speech and Signal Processing (ICASSP). IEEE, 2018.</a:t>
            </a:r>
            <a:endParaRPr lang="en-CH" sz="1200">
              <a:latin typeface="Franklin Gothic Book" panose="020B0503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E697C-059D-AC4A-BC24-5D97AB0C6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099" y="1342662"/>
            <a:ext cx="6215179" cy="491345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66D234-CE28-F84E-A148-E713B9B905A4}"/>
              </a:ext>
            </a:extLst>
          </p:cNvPr>
          <p:cNvSpPr txBox="1">
            <a:spLocks/>
          </p:cNvSpPr>
          <p:nvPr/>
        </p:nvSpPr>
        <p:spPr>
          <a:xfrm>
            <a:off x="838200" y="1526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CH"/>
              <a:t>Quiz: </a:t>
            </a:r>
            <a:r>
              <a:rPr lang="en-GB"/>
              <a:t>Classifier is good or bad</a:t>
            </a:r>
            <a:r>
              <a:rPr lang="en-CH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7376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78"/>
    </mc:Choice>
    <mc:Fallback xmlns="">
      <p:transition spd="slow" advTm="36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CC64A-5757-4A4D-A4EC-D288E26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Nächste Vorlesungen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0523D-024A-4F46-9AF0-97538E1B9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H" b="1"/>
              <a:t>Metriken</a:t>
            </a:r>
          </a:p>
          <a:p>
            <a:r>
              <a:rPr lang="en-CH"/>
              <a:t>Receiving Operating Curve (ROC) und Area Under the Curve (AUC)</a:t>
            </a:r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r>
              <a:rPr lang="en-CH" b="1"/>
              <a:t>Modell Validierung</a:t>
            </a:r>
          </a:p>
          <a:p>
            <a:r>
              <a:rPr lang="en-CH"/>
              <a:t>Validierung Methoden (dataset split, cross validation, k-Fold Cross validation, bootstrap, stratified sampling, etc.)</a:t>
            </a:r>
          </a:p>
          <a:p>
            <a:r>
              <a:rPr lang="en-CH"/>
              <a:t>Validierung Methoden für Unabalanced Datasets (stratified sampling, </a:t>
            </a:r>
            <a:r>
              <a:rPr lang="en-GB"/>
              <a:t>stratified cross-validation, </a:t>
            </a:r>
            <a:r>
              <a:rPr lang="en-CH"/>
              <a:t>etc.)</a:t>
            </a:r>
          </a:p>
        </p:txBody>
      </p:sp>
    </p:spTree>
    <p:extLst>
      <p:ext uri="{BB962C8B-B14F-4D97-AF65-F5344CB8AC3E}">
        <p14:creationId xmlns:p14="http://schemas.microsoft.com/office/powerpoint/2010/main" val="224189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569"/>
    </mc:Choice>
    <mc:Fallback xmlns="">
      <p:transition spd="slow" advTm="7856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EC705-5A90-AE42-957F-165D48A4D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Unbalanced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B63D4-3EFE-6544-9248-209F59FF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9933"/>
            <a:ext cx="10515600" cy="37470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000"/>
              <a:t>Put simply, an dataset is said unbalanced when the target variable has more observations in a particular class than in the others.
</a:t>
            </a:r>
          </a:p>
        </p:txBody>
      </p:sp>
    </p:spTree>
    <p:extLst>
      <p:ext uri="{BB962C8B-B14F-4D97-AF65-F5344CB8AC3E}">
        <p14:creationId xmlns:p14="http://schemas.microsoft.com/office/powerpoint/2010/main" val="3332126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EF337-6991-8241-B066-3D7AB9704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67" y="477987"/>
            <a:ext cx="10515600" cy="1101196"/>
          </a:xfrm>
        </p:spPr>
        <p:txBody>
          <a:bodyPr>
            <a:normAutofit fontScale="90000"/>
          </a:bodyPr>
          <a:lstStyle/>
          <a:p>
            <a:r>
              <a:rPr lang="en-GB"/>
              <a:t>Unbalanced Dataset in Classification - Examples</a:t>
            </a:r>
            <a:endParaRPr lang="en-CH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EF95AD7-0A0E-BB49-9D1C-7A5EE86527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4032751"/>
              </p:ext>
            </p:extLst>
          </p:nvPr>
        </p:nvGraphicFramePr>
        <p:xfrm>
          <a:off x="1608667" y="1813217"/>
          <a:ext cx="4343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6FE92DA-AD6B-8540-BE31-06A8CD6D53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6178245"/>
              </p:ext>
            </p:extLst>
          </p:nvPr>
        </p:nvGraphicFramePr>
        <p:xfrm>
          <a:off x="5774267" y="1567684"/>
          <a:ext cx="4343400" cy="3445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9ED5E86-E30C-6D4F-B893-44E1008FC810}"/>
              </a:ext>
            </a:extLst>
          </p:cNvPr>
          <p:cNvSpPr txBox="1"/>
          <p:nvPr/>
        </p:nvSpPr>
        <p:spPr>
          <a:xfrm>
            <a:off x="2387600" y="55978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50%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754D6-B512-1E45-8516-33828179171B}"/>
              </a:ext>
            </a:extLst>
          </p:cNvPr>
          <p:cNvSpPr txBox="1"/>
          <p:nvPr/>
        </p:nvSpPr>
        <p:spPr>
          <a:xfrm>
            <a:off x="4445000" y="55978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50%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902F8C-71B6-C94D-8817-96901866E083}"/>
              </a:ext>
            </a:extLst>
          </p:cNvPr>
          <p:cNvCxnSpPr>
            <a:stCxn id="6" idx="0"/>
          </p:cNvCxnSpPr>
          <p:nvPr/>
        </p:nvCxnSpPr>
        <p:spPr>
          <a:xfrm flipV="1">
            <a:off x="2697942" y="4420951"/>
            <a:ext cx="460125" cy="1176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80F216-576C-044D-99F3-4410E2D24D0D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445000" y="4420951"/>
            <a:ext cx="310342" cy="1176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D5D5DEC-C447-904A-AFE1-26BD573DE9F7}"/>
              </a:ext>
            </a:extLst>
          </p:cNvPr>
          <p:cNvSpPr txBox="1"/>
          <p:nvPr/>
        </p:nvSpPr>
        <p:spPr>
          <a:xfrm>
            <a:off x="2821610" y="6122751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Balanced Dataset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DD29BB-A057-934A-82FF-4B86F8852462}"/>
              </a:ext>
            </a:extLst>
          </p:cNvPr>
          <p:cNvSpPr txBox="1"/>
          <p:nvPr/>
        </p:nvSpPr>
        <p:spPr>
          <a:xfrm>
            <a:off x="9050867" y="5597818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&gt;99%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A986AB-4006-0C42-900F-ECABF13BB5B7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8830733" y="4217751"/>
            <a:ext cx="597802" cy="13800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FE3974E-69EB-6D47-9C33-68950FF4A732}"/>
              </a:ext>
            </a:extLst>
          </p:cNvPr>
          <p:cNvSpPr txBox="1"/>
          <p:nvPr/>
        </p:nvSpPr>
        <p:spPr>
          <a:xfrm>
            <a:off x="6107083" y="560205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&lt;1%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3144AE-84A8-604A-B841-272EA4460DB2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6417425" y="2702218"/>
            <a:ext cx="1436717" cy="28998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5C2C49F-8846-CC49-829A-1E8B9DD0064C}"/>
              </a:ext>
            </a:extLst>
          </p:cNvPr>
          <p:cNvSpPr txBox="1"/>
          <p:nvPr/>
        </p:nvSpPr>
        <p:spPr>
          <a:xfrm>
            <a:off x="7244268" y="6070119"/>
            <a:ext cx="1403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>
                <a:latin typeface="Franklin Gothic Book" panose="020B0503020102020204" pitchFamily="34" charset="0"/>
              </a:rPr>
              <a:t>Unbalanced </a:t>
            </a:r>
          </a:p>
          <a:p>
            <a:pPr algn="ctr"/>
            <a:r>
              <a:rPr lang="en-CH">
                <a:latin typeface="Franklin Gothic Book" panose="020B0503020102020204" pitchFamily="34" charset="0"/>
              </a:rPr>
              <a:t>Dataset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31CFA8-62CE-DF42-A208-6842F087BABC}"/>
              </a:ext>
            </a:extLst>
          </p:cNvPr>
          <p:cNvSpPr txBox="1"/>
          <p:nvPr/>
        </p:nvSpPr>
        <p:spPr>
          <a:xfrm>
            <a:off x="4572046" y="1198352"/>
            <a:ext cx="266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Target Labels Distribution</a:t>
            </a:r>
            <a:endParaRPr lang="en-CH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216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7" y="251963"/>
            <a:ext cx="10515600" cy="787992"/>
          </a:xfrm>
        </p:spPr>
        <p:txBody>
          <a:bodyPr/>
          <a:lstStyle/>
          <a:p>
            <a:r>
              <a:rPr lang="en-CH"/>
              <a:t>Quiz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4F8163D-C85A-8B47-839D-1B0B35AFB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4173"/>
            <a:ext cx="10515600" cy="50027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>
                <a:latin typeface="Franklin Gothic Book" panose="020B0503020102020204" pitchFamily="34" charset="0"/>
              </a:rPr>
              <a:t>Starting situation</a:t>
            </a:r>
          </a:p>
          <a:p>
            <a:r>
              <a:rPr lang="en-GB" sz="3200">
                <a:latin typeface="Franklin Gothic Book" panose="020B0503020102020204" pitchFamily="34" charset="0"/>
              </a:rPr>
              <a:t>Dataset: 1000 inputs in Class 1 (e.g. no tumor); 10 in Class 0 (e.g. tumor)</a:t>
            </a:r>
          </a:p>
          <a:p>
            <a:r>
              <a:rPr lang="en-GB" sz="3200">
                <a:latin typeface="Franklin Gothic Book" panose="020B0503020102020204" pitchFamily="34" charset="0"/>
              </a:rPr>
              <a:t>Trained model achieved: 99% accuracy</a:t>
            </a:r>
          </a:p>
          <a:p>
            <a:pPr marL="0" indent="0">
              <a:buNone/>
            </a:pPr>
            <a:endParaRPr lang="en-GB" sz="320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GB" sz="3200">
                <a:latin typeface="Franklin Gothic Book" panose="020B0503020102020204" pitchFamily="34" charset="0"/>
              </a:rPr>
              <a:t>Question: 
What do you think of the model? Is it good? Ultimately, it achieves 99% accuracy!
</a:t>
            </a:r>
            <a:endParaRPr lang="en-CH" sz="32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72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4C7D0E7-CFB1-214E-A169-8847B714E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14" y="1356079"/>
            <a:ext cx="5194785" cy="4646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7" y="251963"/>
            <a:ext cx="10515600" cy="787992"/>
          </a:xfrm>
        </p:spPr>
        <p:txBody>
          <a:bodyPr>
            <a:normAutofit/>
          </a:bodyPr>
          <a:lstStyle/>
          <a:p>
            <a:r>
              <a:rPr lang="en-GB"/>
              <a:t>Unbalanced Dataset - Consequences</a:t>
            </a:r>
            <a:endParaRPr lang="en-C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463F1F-DEBF-0E4A-968A-16A7B8FDD72D}"/>
              </a:ext>
            </a:extLst>
          </p:cNvPr>
          <p:cNvSpPr/>
          <p:nvPr/>
        </p:nvSpPr>
        <p:spPr>
          <a:xfrm>
            <a:off x="6028267" y="1583268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0B231-0CAB-DA44-8440-165E6A191BE9}"/>
              </a:ext>
            </a:extLst>
          </p:cNvPr>
          <p:cNvSpPr txBox="1"/>
          <p:nvPr/>
        </p:nvSpPr>
        <p:spPr>
          <a:xfrm>
            <a:off x="6392334" y="1512902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1 (1000 points)
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C55263-8331-2C4C-BF84-4A52A23D7A92}"/>
              </a:ext>
            </a:extLst>
          </p:cNvPr>
          <p:cNvSpPr/>
          <p:nvPr/>
        </p:nvSpPr>
        <p:spPr>
          <a:xfrm>
            <a:off x="6028267" y="1964281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1649F-27C3-B145-A4A8-2CA2D94DFD1D}"/>
              </a:ext>
            </a:extLst>
          </p:cNvPr>
          <p:cNvSpPr txBox="1"/>
          <p:nvPr/>
        </p:nvSpPr>
        <p:spPr>
          <a:xfrm>
            <a:off x="6392334" y="1893915"/>
            <a:ext cx="254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0 (1000 points)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B9D1B2-4662-414C-848C-B913D04976D0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A953D6-CB9D-2342-B0DE-38BFDC81C607}"/>
              </a:ext>
            </a:extLst>
          </p:cNvPr>
          <p:cNvSpPr txBox="1"/>
          <p:nvPr/>
        </p:nvSpPr>
        <p:spPr>
          <a:xfrm>
            <a:off x="8619068" y="2263247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FFC332-E1F9-2B44-BB15-3B86EAD867AA}"/>
              </a:ext>
            </a:extLst>
          </p:cNvPr>
          <p:cNvCxnSpPr/>
          <p:nvPr/>
        </p:nvCxnSpPr>
        <p:spPr>
          <a:xfrm flipH="1">
            <a:off x="4318000" y="5015907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AC8627-4EFD-9F45-8C58-AF84C1918BD6}"/>
              </a:ext>
            </a:extLst>
          </p:cNvPr>
          <p:cNvSpPr txBox="1"/>
          <p:nvPr/>
        </p:nvSpPr>
        <p:spPr>
          <a:xfrm>
            <a:off x="7289801" y="4561353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E83373-CEB9-D946-A63F-62AD576F0510}"/>
              </a:ext>
            </a:extLst>
          </p:cNvPr>
          <p:cNvCxnSpPr>
            <a:cxnSpLocks/>
          </p:cNvCxnSpPr>
          <p:nvPr/>
        </p:nvCxnSpPr>
        <p:spPr>
          <a:xfrm flipH="1">
            <a:off x="4729942" y="3784601"/>
            <a:ext cx="3008591" cy="6463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51F37E-0521-3D4C-81D8-96074A94E32C}"/>
              </a:ext>
            </a:extLst>
          </p:cNvPr>
          <p:cNvSpPr txBox="1"/>
          <p:nvPr/>
        </p:nvSpPr>
        <p:spPr>
          <a:xfrm>
            <a:off x="7902430" y="3467876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DAD816-B87F-CD47-AB26-C27B8AA274B5}"/>
              </a:ext>
            </a:extLst>
          </p:cNvPr>
          <p:cNvSpPr txBox="1"/>
          <p:nvPr/>
        </p:nvSpPr>
        <p:spPr>
          <a:xfrm>
            <a:off x="389467" y="6022879"/>
            <a:ext cx="1133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latin typeface="Franklin Gothic Book" panose="020B0503020102020204" pitchFamily="34" charset="0"/>
              </a:rPr>
              <a:t>Approx. 91% accuracy is achieved (with linear support vector classifier)</a:t>
            </a:r>
            <a:endParaRPr lang="en-CH" sz="24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3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2|0.1|0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2.5|4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3|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.2|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3|1|0.5|2.6|0.6|0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5|3.7|6.6|8.8|26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2.4|40.5|0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13.9|1|0.5|2.7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2.4|8.5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|24.8|45.3|17.1|19|3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|38.2|3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8|7.1|7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21357</TotalTime>
  <Words>2445</Words>
  <Application>Microsoft Macintosh PowerPoint</Application>
  <PresentationFormat>Widescreen</PresentationFormat>
  <Paragraphs>432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Arial</vt:lpstr>
      <vt:lpstr>Calibri</vt:lpstr>
      <vt:lpstr>Cambria Math</vt:lpstr>
      <vt:lpstr>Franklin Gothic Book</vt:lpstr>
      <vt:lpstr>Wingdings</vt:lpstr>
      <vt:lpstr>Office Theme</vt:lpstr>
      <vt:lpstr>PowerPoint Presentation</vt:lpstr>
      <vt:lpstr>Problem Description – Classification in Practice (binary)</vt:lpstr>
      <vt:lpstr>Problem Description – Classification in Practice (binary)</vt:lpstr>
      <vt:lpstr>Datasets in der Praxis (hospital-acquired infections)</vt:lpstr>
      <vt:lpstr>Datasets in practice (Microsope images)</vt:lpstr>
      <vt:lpstr>Unbalanced Dataset</vt:lpstr>
      <vt:lpstr>Unbalanced Dataset in Classification - Examples</vt:lpstr>
      <vt:lpstr>Quiz</vt:lpstr>
      <vt:lpstr>Unbalanced Dataset - Consequences</vt:lpstr>
      <vt:lpstr>Unbalanced Dataset - Consequences</vt:lpstr>
      <vt:lpstr>Unbalanced Dataset - Consequences</vt:lpstr>
      <vt:lpstr>Unbalanced Dataset - Consequences</vt:lpstr>
      <vt:lpstr>Class 0: 1000 – Class 1:10 - a=99%</vt:lpstr>
      <vt:lpstr>Class 0: 1000 – Class 1:50 - a=97.3%</vt:lpstr>
      <vt:lpstr>Class 0: 1000 – Class 1:100 - a=95.5%</vt:lpstr>
      <vt:lpstr>Class 0: 1000 – Class 1:1000 - a=91%</vt:lpstr>
      <vt:lpstr>Real-life Scenario</vt:lpstr>
      <vt:lpstr>Strategies for dealing with unbalanced data sets </vt:lpstr>
      <vt:lpstr>Unbalanced Dataset - Solutions</vt:lpstr>
      <vt:lpstr>Under- und Oversampling</vt:lpstr>
      <vt:lpstr>Oversampling</vt:lpstr>
      <vt:lpstr>Undersampling (random undersampling)</vt:lpstr>
      <vt:lpstr>Advantages and disadvantages
</vt:lpstr>
      <vt:lpstr>Advantages and disadvantages</vt:lpstr>
      <vt:lpstr>Oversampling</vt:lpstr>
      <vt:lpstr>Oversampling</vt:lpstr>
      <vt:lpstr>Undersampling</vt:lpstr>
      <vt:lpstr>Undersampling</vt:lpstr>
      <vt:lpstr>Metrics for Unbalanced Dataset Scenarios</vt:lpstr>
      <vt:lpstr>Metrics - Overview</vt:lpstr>
      <vt:lpstr>Confusion Matrix (binary classification)</vt:lpstr>
      <vt:lpstr>Sensitivity und Specificity</vt:lpstr>
      <vt:lpstr>Balanced Accuracy</vt:lpstr>
      <vt:lpstr>F1 Score</vt:lpstr>
      <vt:lpstr>Summary – confusion matrix</vt:lpstr>
      <vt:lpstr>Class 0:1000 – Class 1:10 – Confusion Matrix</vt:lpstr>
      <vt:lpstr>Class 0:1000 – Class 1:50 – Confusion Matrix</vt:lpstr>
      <vt:lpstr>Class 0:1000 – Class 1:100 – Confusion Matrix</vt:lpstr>
      <vt:lpstr>Class 0:1000 – Class 1:1000 – Confusion Matrix</vt:lpstr>
      <vt:lpstr>Class 0:1000 – Class 1:10 – Confusion Matrix (mit vs. ohne Oversampling)</vt:lpstr>
      <vt:lpstr>Real-life Scenarios</vt:lpstr>
      <vt:lpstr>Real-life Scenarios</vt:lpstr>
      <vt:lpstr>Example – Images and Neural Networks</vt:lpstr>
      <vt:lpstr>Question</vt:lpstr>
      <vt:lpstr>Problem Description</vt:lpstr>
      <vt:lpstr>Confusion Matrix 1 vs. all (MNIST)</vt:lpstr>
      <vt:lpstr>Receiving Operating Curve (ROC)</vt:lpstr>
      <vt:lpstr>Metrics for Multi-Class Problems</vt:lpstr>
      <vt:lpstr>Metrics - Overview</vt:lpstr>
      <vt:lpstr>Confusion Matrix (Multi-class classification)</vt:lpstr>
      <vt:lpstr>Quiz: Classifier is good or bad?</vt:lpstr>
      <vt:lpstr>PowerPoint Presentation</vt:lpstr>
      <vt:lpstr>Nächste Vorlesungen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Umberto Michelucci</dc:creator>
  <cp:lastModifiedBy>Umberto Michelucci</cp:lastModifiedBy>
  <cp:revision>378</cp:revision>
  <cp:lastPrinted>2022-04-11T14:30:26Z</cp:lastPrinted>
  <dcterms:created xsi:type="dcterms:W3CDTF">2022-03-17T21:53:06Z</dcterms:created>
  <dcterms:modified xsi:type="dcterms:W3CDTF">2022-08-15T19:49:37Z</dcterms:modified>
</cp:coreProperties>
</file>